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70" r:id="rId8"/>
    <p:sldId id="271" r:id="rId9"/>
    <p:sldId id="26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EFE38-D75E-46D8-8467-E35BE57A72C1}" v="312" dt="2021-10-02T16:44:37.876"/>
    <p1510:client id="{71F55383-8386-46F9-B103-0DAB76653E24}" v="153" dt="2021-10-10T16:16:57.567"/>
    <p1510:client id="{80F61E1A-AA35-4DF2-A68C-1BE40D9C7EC1}" v="830" dt="2021-10-11T16:00:13.806"/>
    <p1510:client id="{8758E73D-A3FB-45A7-912F-BFE2E96195E3}" v="4" dt="2021-10-11T14:44:34.788"/>
    <p1510:client id="{FC4CE52A-C4CD-49F4-885A-FF35E0AA1B87}" v="463" dt="2021-10-02T18:43:15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12.10.2021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iebo, zewnętrzne, budynek, cegła&#10;&#10;Opis wygenerowany automatycznie">
            <a:extLst>
              <a:ext uri="{FF2B5EF4-FFF2-40B4-BE49-F238E27FC236}">
                <a16:creationId xmlns="" xmlns:a16="http://schemas.microsoft.com/office/drawing/2014/main" id="{037D58E4-56C3-4CEE-85AB-B05986A69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250" r="1112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4438" y="3947636"/>
            <a:ext cx="3783874" cy="12081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4400" dirty="0">
                <a:latin typeface="Franklin Gothic Medium"/>
                <a:cs typeface="Calibri"/>
              </a:rPr>
              <a:t>Inaczej zwany Dniem Nauczyciela</a:t>
            </a:r>
            <a:endParaRPr lang="pl-PL" sz="4400" dirty="0">
              <a:latin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ABA8B2B9-251F-4398-808D-1FE59F5A46F2}"/>
              </a:ext>
            </a:extLst>
          </p:cNvPr>
          <p:cNvSpPr/>
          <p:nvPr/>
        </p:nvSpPr>
        <p:spPr>
          <a:xfrm>
            <a:off x="-3483428" y="162197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FE5C42DA-6CCB-4AA6-BD18-0FFD75D324B1}"/>
              </a:ext>
            </a:extLst>
          </p:cNvPr>
          <p:cNvSpPr/>
          <p:nvPr/>
        </p:nvSpPr>
        <p:spPr>
          <a:xfrm>
            <a:off x="371475" y="6667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="" xmlns:a16="http://schemas.microsoft.com/office/drawing/2014/main" id="{6FCFEB0D-017E-4063-89D9-31D261F4B0E2}"/>
              </a:ext>
            </a:extLst>
          </p:cNvPr>
          <p:cNvSpPr>
            <a:spLocks noGrp="1"/>
          </p:cNvSpPr>
          <p:nvPr/>
        </p:nvSpPr>
        <p:spPr>
          <a:xfrm>
            <a:off x="205838" y="-75065"/>
            <a:ext cx="434993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dirty="0">
                <a:latin typeface="Comic Sans MS"/>
                <a:cs typeface="Calibri Light"/>
              </a:rPr>
              <a:t>Dzień Edukacji Narodowej</a:t>
            </a:r>
            <a:endParaRPr lang="pl-PL" dirty="0">
              <a:latin typeface="Comic Sans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1">
            <a:extLst>
              <a:ext uri="{FF2B5EF4-FFF2-40B4-BE49-F238E27FC236}">
                <a16:creationId xmlns=""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osoba, tłum&#10;&#10;Opis wygenerowany automatycznie">
            <a:extLst>
              <a:ext uri="{FF2B5EF4-FFF2-40B4-BE49-F238E27FC236}">
                <a16:creationId xmlns="" xmlns:a16="http://schemas.microsoft.com/office/drawing/2014/main" id="{42B2A485-8533-4FD4-A2B2-87153811A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571" r="-2" b="-2"/>
          <a:stretch/>
        </p:blipFill>
        <p:spPr>
          <a:xfrm>
            <a:off x="5589357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6" name="Obraz 6" descr="Obraz zawierający tekst, osoba, kobieta, stół&#10;&#10;Opis wygenerowany automatycznie">
            <a:extLst>
              <a:ext uri="{FF2B5EF4-FFF2-40B4-BE49-F238E27FC236}">
                <a16:creationId xmlns="" xmlns:a16="http://schemas.microsoft.com/office/drawing/2014/main" id="{02E1F851-D929-4785-89CB-55B717CC8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" b="28636"/>
          <a:stretch/>
        </p:blipFill>
        <p:spPr>
          <a:xfrm>
            <a:off x="4691108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60" name="Freeform: Shape 53">
            <a:extLst>
              <a:ext uri="{FF2B5EF4-FFF2-40B4-BE49-F238E27FC236}">
                <a16:creationId xmlns=""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1" name="Freeform: Shape 55">
            <a:extLst>
              <a:ext uri="{FF2B5EF4-FFF2-40B4-BE49-F238E27FC236}">
                <a16:creationId xmlns="" xmlns:a16="http://schemas.microsoft.com/office/drawing/2014/main" id="{F07A86F0-54F8-4B8C-87A5-96127C0E18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69061 w 12192001"/>
              <a:gd name="connsiteY1" fmla="*/ 0 h 6858000"/>
              <a:gd name="connsiteX2" fmla="*/ 164839 w 12192001"/>
              <a:gd name="connsiteY2" fmla="*/ 0 h 6858000"/>
              <a:gd name="connsiteX3" fmla="*/ 568151 w 12192001"/>
              <a:gd name="connsiteY3" fmla="*/ 0 h 6858000"/>
              <a:gd name="connsiteX4" fmla="*/ 2985579 w 12192001"/>
              <a:gd name="connsiteY4" fmla="*/ 0 h 6858000"/>
              <a:gd name="connsiteX5" fmla="*/ 5713293 w 12192001"/>
              <a:gd name="connsiteY5" fmla="*/ 0 h 6858000"/>
              <a:gd name="connsiteX6" fmla="*/ 5728683 w 12192001"/>
              <a:gd name="connsiteY6" fmla="*/ 10445 h 6858000"/>
              <a:gd name="connsiteX7" fmla="*/ 7302921 w 12192001"/>
              <a:gd name="connsiteY7" fmla="*/ 3057689 h 6858000"/>
              <a:gd name="connsiteX8" fmla="*/ 7319385 w 12192001"/>
              <a:gd name="connsiteY8" fmla="*/ 3406140 h 6858000"/>
              <a:gd name="connsiteX9" fmla="*/ 12192001 w 12192001"/>
              <a:gd name="connsiteY9" fmla="*/ 3406140 h 6858000"/>
              <a:gd name="connsiteX10" fmla="*/ 12192001 w 12192001"/>
              <a:gd name="connsiteY10" fmla="*/ 3451860 h 6858000"/>
              <a:gd name="connsiteX11" fmla="*/ 7321545 w 12192001"/>
              <a:gd name="connsiteY11" fmla="*/ 3451860 h 6858000"/>
              <a:gd name="connsiteX12" fmla="*/ 7329580 w 12192001"/>
              <a:gd name="connsiteY12" fmla="*/ 3621913 h 6858000"/>
              <a:gd name="connsiteX13" fmla="*/ 5455232 w 12192001"/>
              <a:gd name="connsiteY13" fmla="*/ 6378742 h 6858000"/>
              <a:gd name="connsiteX14" fmla="*/ 4938583 w 12192001"/>
              <a:gd name="connsiteY14" fmla="*/ 6785068 h 6858000"/>
              <a:gd name="connsiteX15" fmla="*/ 4833420 w 12192001"/>
              <a:gd name="connsiteY15" fmla="*/ 6858000 h 6858000"/>
              <a:gd name="connsiteX16" fmla="*/ 2985579 w 12192001"/>
              <a:gd name="connsiteY16" fmla="*/ 6858000 h 6858000"/>
              <a:gd name="connsiteX17" fmla="*/ 568151 w 12192001"/>
              <a:gd name="connsiteY17" fmla="*/ 6858000 h 6858000"/>
              <a:gd name="connsiteX18" fmla="*/ 164839 w 12192001"/>
              <a:gd name="connsiteY18" fmla="*/ 6858000 h 6858000"/>
              <a:gd name="connsiteX19" fmla="*/ 69061 w 12192001"/>
              <a:gd name="connsiteY19" fmla="*/ 6858000 h 6858000"/>
              <a:gd name="connsiteX20" fmla="*/ 0 w 12192001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69061" y="0"/>
                </a:lnTo>
                <a:lnTo>
                  <a:pt x="164839" y="0"/>
                </a:lnTo>
                <a:lnTo>
                  <a:pt x="568151" y="0"/>
                </a:lnTo>
                <a:lnTo>
                  <a:pt x="2985579" y="0"/>
                </a:lnTo>
                <a:lnTo>
                  <a:pt x="5713293" y="0"/>
                </a:lnTo>
                <a:lnTo>
                  <a:pt x="5728683" y="10445"/>
                </a:lnTo>
                <a:cubicBezTo>
                  <a:pt x="6627449" y="658496"/>
                  <a:pt x="7179061" y="1765698"/>
                  <a:pt x="7302921" y="3057689"/>
                </a:cubicBezTo>
                <a:lnTo>
                  <a:pt x="7319385" y="3406140"/>
                </a:lnTo>
                <a:lnTo>
                  <a:pt x="12192001" y="3406140"/>
                </a:lnTo>
                <a:lnTo>
                  <a:pt x="12192001" y="3451860"/>
                </a:lnTo>
                <a:lnTo>
                  <a:pt x="7321545" y="3451860"/>
                </a:lnTo>
                <a:lnTo>
                  <a:pt x="7329580" y="3621913"/>
                </a:lnTo>
                <a:cubicBezTo>
                  <a:pt x="7329580" y="4971185"/>
                  <a:pt x="6400856" y="5605738"/>
                  <a:pt x="5455232" y="6378742"/>
                </a:cubicBezTo>
                <a:cubicBezTo>
                  <a:pt x="5283029" y="6519512"/>
                  <a:pt x="5112400" y="6657407"/>
                  <a:pt x="4938583" y="6785068"/>
                </a:cubicBezTo>
                <a:lnTo>
                  <a:pt x="4833420" y="6858000"/>
                </a:lnTo>
                <a:lnTo>
                  <a:pt x="2985579" y="6858000"/>
                </a:lnTo>
                <a:lnTo>
                  <a:pt x="568151" y="6858000"/>
                </a:lnTo>
                <a:lnTo>
                  <a:pt x="164839" y="6858000"/>
                </a:lnTo>
                <a:lnTo>
                  <a:pt x="690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>
              <a:solidFill>
                <a:prstClr val="white"/>
              </a:solidFill>
              <a:latin typeface="Meiryo"/>
            </a:endParaRPr>
          </a:p>
        </p:txBody>
      </p:sp>
      <p:sp>
        <p:nvSpPr>
          <p:cNvPr id="62" name="Freeform: Shape 57">
            <a:extLst>
              <a:ext uri="{FF2B5EF4-FFF2-40B4-BE49-F238E27FC236}">
                <a16:creationId xmlns=""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83A0322-178C-48D2-91C1-990BBB50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91" y="-473284"/>
            <a:ext cx="6375109" cy="15437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i="1" kern="1200" dirty="0" err="1">
                <a:latin typeface="Comic Sans MS"/>
              </a:rPr>
              <a:t>Tradycja</a:t>
            </a:r>
            <a:r>
              <a:rPr lang="en-US" sz="3600" b="1" i="1" kern="1200" dirty="0">
                <a:latin typeface="Comic Sans MS"/>
              </a:rPr>
              <a:t> Dnia </a:t>
            </a:r>
            <a:r>
              <a:rPr lang="en-US" sz="3600" b="1" i="1" kern="1200" dirty="0" err="1">
                <a:latin typeface="Comic Sans MS"/>
              </a:rPr>
              <a:t>Nauczyciela</a:t>
            </a:r>
            <a:endParaRPr lang="en-US" sz="3600" b="1" i="1" kern="1200">
              <a:latin typeface="Comic Sans M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8DAA4D88-9B38-433B-9291-17743C2CA465}"/>
              </a:ext>
            </a:extLst>
          </p:cNvPr>
          <p:cNvSpPr txBox="1"/>
          <p:nvPr/>
        </p:nvSpPr>
        <p:spPr>
          <a:xfrm>
            <a:off x="188976" y="1527736"/>
            <a:ext cx="6236373" cy="379424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nsolas"/>
              </a:rPr>
              <a:t>Tysiące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nauczycieli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i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wychowawców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obchodzi</a:t>
            </a:r>
            <a:r>
              <a:rPr lang="en-US" sz="2400" dirty="0">
                <a:latin typeface="Consolas"/>
              </a:rPr>
              <a:t> co </a:t>
            </a:r>
            <a:r>
              <a:rPr lang="en-US" sz="2400" dirty="0" err="1">
                <a:latin typeface="Consolas"/>
              </a:rPr>
              <a:t>roku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Dzień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Nauczyciela</a:t>
            </a:r>
            <a:r>
              <a:rPr lang="en-US" sz="2400" dirty="0">
                <a:latin typeface="Consolas"/>
              </a:rPr>
              <a:t>.</a:t>
            </a:r>
            <a:r>
              <a:rPr lang="en-US" sz="2400" b="1" dirty="0">
                <a:latin typeface="Consolas"/>
              </a:rPr>
              <a:t> </a:t>
            </a:r>
            <a:r>
              <a:rPr lang="en-US" sz="2400" dirty="0" err="1">
                <a:latin typeface="Consolas"/>
              </a:rPr>
              <a:t>Dzień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Edukacji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Narodowej</a:t>
            </a:r>
            <a:r>
              <a:rPr lang="en-US" sz="2400" dirty="0">
                <a:latin typeface="Consolas"/>
              </a:rPr>
              <a:t> jest to </a:t>
            </a:r>
            <a:r>
              <a:rPr lang="en-US" sz="2400" dirty="0" err="1">
                <a:latin typeface="Consolas"/>
              </a:rPr>
              <a:t>polskie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święto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oświaty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i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szkolnictwa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wyższego</a:t>
            </a:r>
            <a:r>
              <a:rPr lang="en-US" sz="2400" dirty="0">
                <a:latin typeface="Consolas"/>
              </a:rPr>
              <a:t>. </a:t>
            </a:r>
            <a:r>
              <a:rPr lang="en-US" sz="2400" dirty="0" err="1">
                <a:latin typeface="Consolas"/>
              </a:rPr>
              <a:t>Upamiętnia</a:t>
            </a:r>
            <a:r>
              <a:rPr lang="en-US" sz="2400" dirty="0">
                <a:latin typeface="Consolas"/>
              </a:rPr>
              <a:t> ono </a:t>
            </a:r>
            <a:r>
              <a:rPr lang="en-US" sz="2400" dirty="0" err="1">
                <a:latin typeface="Consolas"/>
              </a:rPr>
              <a:t>rocznicę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powstania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Komisji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Edukacji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Narodowej</a:t>
            </a:r>
            <a:r>
              <a:rPr lang="en-US" sz="2400" dirty="0">
                <a:latin typeface="Consolas"/>
              </a:rPr>
              <a:t>, </a:t>
            </a:r>
            <a:r>
              <a:rPr lang="en-US" sz="2400" dirty="0" err="1">
                <a:latin typeface="Consolas"/>
              </a:rPr>
              <a:t>która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została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utworzona</a:t>
            </a:r>
            <a:r>
              <a:rPr lang="en-US" sz="2400" dirty="0">
                <a:latin typeface="Consolas"/>
              </a:rPr>
              <a:t> z </a:t>
            </a:r>
            <a:r>
              <a:rPr lang="en-US" sz="2400" dirty="0" err="1">
                <a:latin typeface="Consolas"/>
              </a:rPr>
              <a:t>inicjatywy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króla</a:t>
            </a:r>
            <a:r>
              <a:rPr lang="en-US" sz="2400" dirty="0">
                <a:latin typeface="Consolas"/>
              </a:rPr>
              <a:t> Stanisława Augusta </a:t>
            </a:r>
            <a:r>
              <a:rPr lang="en-US" sz="2400" dirty="0" err="1">
                <a:latin typeface="Consolas"/>
              </a:rPr>
              <a:t>Poniatowskiego</a:t>
            </a:r>
            <a:r>
              <a:rPr lang="en-US" sz="2400" dirty="0">
                <a:latin typeface="Consolas"/>
              </a:rPr>
              <a:t>. </a:t>
            </a:r>
            <a:r>
              <a:rPr lang="en-US" sz="2400" dirty="0" err="1">
                <a:latin typeface="Consolas"/>
              </a:rPr>
              <a:t>Potocznie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dzień</a:t>
            </a:r>
            <a:r>
              <a:rPr lang="en-US" sz="2400" dirty="0">
                <a:latin typeface="Consolas"/>
              </a:rPr>
              <a:t> ten </a:t>
            </a:r>
            <a:r>
              <a:rPr lang="en-US" sz="2400" dirty="0" err="1">
                <a:latin typeface="Consolas"/>
              </a:rPr>
              <a:t>zwany</a:t>
            </a:r>
            <a:r>
              <a:rPr lang="en-US" sz="2400" dirty="0">
                <a:latin typeface="Consolas"/>
              </a:rPr>
              <a:t> jest </a:t>
            </a:r>
            <a:r>
              <a:rPr lang="en-US" sz="2400" dirty="0" err="1">
                <a:latin typeface="Consolas"/>
              </a:rPr>
              <a:t>Dniem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Nauczyciela</a:t>
            </a:r>
            <a:r>
              <a:rPr lang="en-US" sz="2400" dirty="0">
                <a:latin typeface="Consolas"/>
              </a:rPr>
              <a:t>, a </a:t>
            </a:r>
            <a:r>
              <a:rPr lang="en-US" sz="2400" dirty="0" err="1">
                <a:latin typeface="Consolas"/>
              </a:rPr>
              <a:t>jego</a:t>
            </a:r>
            <a:r>
              <a:rPr lang="en-US" sz="2400" dirty="0">
                <a:latin typeface="Consolas"/>
              </a:rPr>
              <a:t> data jest </a:t>
            </a:r>
            <a:r>
              <a:rPr lang="en-US" sz="2400" dirty="0" err="1">
                <a:latin typeface="Consolas"/>
              </a:rPr>
              <a:t>stała</a:t>
            </a:r>
            <a:r>
              <a:rPr lang="en-US" sz="2400" dirty="0">
                <a:latin typeface="Consolas"/>
              </a:rPr>
              <a:t>. Jak co </a:t>
            </a:r>
            <a:r>
              <a:rPr lang="en-US" sz="2400" dirty="0" err="1">
                <a:latin typeface="Consolas"/>
              </a:rPr>
              <a:t>roku</a:t>
            </a:r>
            <a:r>
              <a:rPr lang="en-US" sz="2400" dirty="0">
                <a:latin typeface="Consolas"/>
              </a:rPr>
              <a:t>, </a:t>
            </a:r>
            <a:r>
              <a:rPr lang="en-US" sz="2400" dirty="0" err="1">
                <a:latin typeface="Consolas"/>
              </a:rPr>
              <a:t>tak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i</a:t>
            </a:r>
            <a:r>
              <a:rPr lang="en-US" sz="2400" dirty="0">
                <a:latin typeface="Consolas"/>
              </a:rPr>
              <a:t> w 2021 </a:t>
            </a:r>
            <a:r>
              <a:rPr lang="en-US" sz="2400" dirty="0" err="1">
                <a:latin typeface="Consolas"/>
              </a:rPr>
              <a:t>Dzień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Nauczyciela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wypada</a:t>
            </a:r>
            <a:r>
              <a:rPr lang="en-US" sz="2400" dirty="0">
                <a:latin typeface="Consolas"/>
              </a:rPr>
              <a:t> </a:t>
            </a:r>
            <a:r>
              <a:rPr lang="en-US" sz="2400" dirty="0" err="1">
                <a:latin typeface="Consolas"/>
              </a:rPr>
              <a:t>dokładnie</a:t>
            </a:r>
            <a:r>
              <a:rPr lang="en-US" sz="2400" dirty="0">
                <a:latin typeface="Consolas"/>
              </a:rPr>
              <a:t> 14</a:t>
            </a:r>
            <a:endParaRPr lang="pl-PL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latin typeface="Consolas"/>
              </a:rPr>
              <a:t>października</a:t>
            </a:r>
            <a:r>
              <a:rPr lang="en-US" sz="2400" dirty="0">
                <a:latin typeface="Consolas"/>
              </a:rPr>
              <a:t>.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0970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zewnętrzne, podłoże&#10;&#10;Opis wygenerowany automatycznie">
            <a:extLst>
              <a:ext uri="{FF2B5EF4-FFF2-40B4-BE49-F238E27FC236}">
                <a16:creationId xmlns="" xmlns:a16="http://schemas.microsoft.com/office/drawing/2014/main" id="{A5452858-7983-4D1B-8919-F630A552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681" b="57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FDDE2C3-BCC6-460D-9723-825C8E07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592" y="3427874"/>
            <a:ext cx="4722898" cy="184494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i="1" u="sng"/>
              <a:t>Szkoły w innych krajach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415237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139C43-DC1F-4507-AABD-E3DD145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26" y="55364"/>
            <a:ext cx="4672611" cy="6671099"/>
          </a:xfrm>
        </p:spPr>
        <p:txBody>
          <a:bodyPr anchor="ctr">
            <a:normAutofit/>
          </a:bodyPr>
          <a:lstStyle/>
          <a:p>
            <a:r>
              <a:rPr lang="pl-PL" sz="9600">
                <a:solidFill>
                  <a:srgbClr val="FFFFFF"/>
                </a:solidFill>
                <a:latin typeface="Comic Sans MS"/>
                <a:cs typeface="Calibri Light"/>
              </a:rPr>
              <a:t>#1 Japonia</a:t>
            </a:r>
            <a:endParaRPr lang="pl-PL" sz="9600">
              <a:solidFill>
                <a:srgbClr val="FFFFFF"/>
              </a:solidFill>
              <a:latin typeface="Comic Sans M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=""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=""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=""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BE6DF5E-450A-4A09-ABAD-52964870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575" y="202714"/>
            <a:ext cx="5261464" cy="6578177"/>
          </a:xfrm>
        </p:spPr>
        <p:txBody>
          <a:bodyPr anchor="ctr">
            <a:normAutofit fontScale="92500" lnSpcReduction="20000"/>
          </a:bodyPr>
          <a:lstStyle/>
          <a:p>
            <a:r>
              <a:rPr lang="pl-PL" sz="2000" b="1" i="1">
                <a:ea typeface="+mn-lt"/>
                <a:cs typeface="+mn-lt"/>
              </a:rPr>
              <a:t>O ile w Polsce początek roku szkolnego kojarzony jest z żółto-czerwonymi liśćmi drzew, to w Japonii – z liśćmi wiśni, na wiosnę. Pierwszy dzwonek rozbrzmiewa tu na początku kwietnia, a ostatni – pod koniec marca. Dokładne terminy rozpoczęcia i zakończenia roku szkolnego ustalane są z roku na rok. Ale zanim uczniowie usiądą do swoich zajęć szkolnych, mają tylko jeden tydzień na odpoczynek.</a:t>
            </a:r>
          </a:p>
          <a:p>
            <a:r>
              <a:rPr lang="pl-PL" sz="2000" b="1" i="1">
                <a:ea typeface="+mn-lt"/>
                <a:cs typeface="+mn-lt"/>
              </a:rPr>
              <a:t>Japończycy uważani są za pracoholików. Dzieci od małego uczone są pracy i lekcje zaczynają się o 8:30 i trwają aż do wieczora. Większość dzieci kontynuuje naukę po szkole podstawowej. Tydzień szkolny trwa 6 dni, ale za normalne uważa się angażowanie w życie szkoły także w niedziele.</a:t>
            </a:r>
          </a:p>
          <a:p>
            <a:pPr lvl="1"/>
            <a:endParaRPr lang="pl-PL" sz="2000" b="1" i="1" dirty="0">
              <a:ea typeface="+mn-lt"/>
              <a:cs typeface="+mn-lt"/>
            </a:endParaRPr>
          </a:p>
          <a:p>
            <a:pPr lvl="1"/>
            <a:r>
              <a:rPr lang="pl-PL" sz="2000" b="1" i="1">
                <a:ea typeface="+mn-lt"/>
                <a:cs typeface="+mn-lt"/>
              </a:rPr>
              <a:t>Czas trwania roku szkolnego: 11 miesięcy, 6 dni w tygodniu</a:t>
            </a:r>
            <a:endParaRPr lang="pl-PL" sz="2000" b="1" i="1">
              <a:solidFill>
                <a:srgbClr val="000000">
                  <a:alpha val="80000"/>
                </a:srgbClr>
              </a:solidFill>
              <a:cs typeface="Calibri"/>
            </a:endParaRPr>
          </a:p>
          <a:p>
            <a:pPr lvl="1"/>
            <a:r>
              <a:rPr lang="pl-PL" sz="2000" b="1" i="1">
                <a:ea typeface="+mn-lt"/>
                <a:cs typeface="+mn-lt"/>
              </a:rPr>
              <a:t>Czas trwania nauki: 10/12 lat</a:t>
            </a:r>
            <a:endParaRPr lang="pl-PL" b="1" i="1">
              <a:cs typeface="Calibri"/>
            </a:endParaRPr>
          </a:p>
          <a:p>
            <a:pPr lvl="1"/>
            <a:r>
              <a:rPr lang="pl-PL" sz="2000" b="1" i="1">
                <a:ea typeface="+mn-lt"/>
                <a:cs typeface="+mn-lt"/>
              </a:rPr>
              <a:t>Wiek uczniów: 6-15/17 lat</a:t>
            </a:r>
            <a:endParaRPr lang="pl-PL" b="1" i="1">
              <a:cs typeface="Calibri"/>
            </a:endParaRPr>
          </a:p>
          <a:p>
            <a:pPr lvl="1"/>
            <a:r>
              <a:rPr lang="pl-PL" sz="2000" b="1" i="1">
                <a:ea typeface="+mn-lt"/>
                <a:cs typeface="+mn-lt"/>
              </a:rPr>
              <a:t>Zadanie domowe: brak (w szkole podstawowej)</a:t>
            </a:r>
            <a:endParaRPr lang="pl-PL" b="1" i="1">
              <a:cs typeface="Calibri"/>
            </a:endParaRPr>
          </a:p>
          <a:p>
            <a:pPr lvl="1"/>
            <a:r>
              <a:rPr lang="pl-PL" sz="2000" b="1" i="1">
                <a:ea typeface="+mn-lt"/>
                <a:cs typeface="+mn-lt"/>
              </a:rPr>
              <a:t>Mundurek szkolny: brak</a:t>
            </a:r>
            <a:endParaRPr lang="pl-PL" b="1" i="1">
              <a:cs typeface="Calibri"/>
            </a:endParaRPr>
          </a:p>
          <a:p>
            <a:pPr lvl="1"/>
            <a:r>
              <a:rPr lang="pl-PL" sz="2000" b="1" i="1">
                <a:ea typeface="+mn-lt"/>
                <a:cs typeface="+mn-lt"/>
              </a:rPr>
              <a:t>System ocen: 100-punktowy</a:t>
            </a:r>
            <a:endParaRPr lang="pl-PL" b="1" i="1">
              <a:cs typeface="Calibri"/>
            </a:endParaRPr>
          </a:p>
          <a:p>
            <a:pPr lvl="1"/>
            <a:r>
              <a:rPr lang="pl-PL" sz="2000" b="1" i="1">
                <a:ea typeface="+mn-lt"/>
                <a:cs typeface="+mn-lt"/>
              </a:rPr>
              <a:t>Sprawdzian wiedzy: egzaminy kilka razy w roku</a:t>
            </a:r>
            <a:endParaRPr lang="pl-PL">
              <a:cs typeface="Calibri" panose="020F050202020403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48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49A351E-4055-40C4-81F3-8FBEB434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  <a:latin typeface="Comic Sans MS"/>
                <a:cs typeface="Calibri Light"/>
              </a:rPr>
              <a:t>#2 Francja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CDE31B6-90FB-4B5D-A107-0B768C4EA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1325881"/>
            <a:ext cx="6024654" cy="5257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1700" b="1" i="1">
                <a:ea typeface="+mn-lt"/>
                <a:cs typeface="+mn-lt"/>
              </a:rPr>
              <a:t>Czas trwania roku szkolnego: 11 miesięcy, ale… 4 dni w tygodniu!</a:t>
            </a:r>
            <a:endParaRPr lang="pl-PL" sz="1700" b="1" i="1" dirty="0">
              <a:cs typeface="Calibri"/>
            </a:endParaRPr>
          </a:p>
          <a:p>
            <a:r>
              <a:rPr lang="pl-PL" sz="1700" b="1" i="1">
                <a:ea typeface="+mn-lt"/>
                <a:cs typeface="+mn-lt"/>
              </a:rPr>
              <a:t>Czas trwania nauki: 11 lat</a:t>
            </a:r>
            <a:endParaRPr lang="pl-PL" sz="1700" b="1" i="1" dirty="0">
              <a:cs typeface="Calibri"/>
            </a:endParaRPr>
          </a:p>
          <a:p>
            <a:r>
              <a:rPr lang="pl-PL" sz="1700" b="1" i="1">
                <a:ea typeface="+mn-lt"/>
                <a:cs typeface="+mn-lt"/>
              </a:rPr>
              <a:t>Wiek uczniów: od 3/6 – do 15/17 roku życia</a:t>
            </a:r>
            <a:endParaRPr lang="pl-PL" sz="1700" b="1" i="1" dirty="0">
              <a:cs typeface="Calibri"/>
            </a:endParaRPr>
          </a:p>
          <a:p>
            <a:r>
              <a:rPr lang="pl-PL" sz="1700" b="1" i="1">
                <a:ea typeface="+mn-lt"/>
                <a:cs typeface="+mn-lt"/>
              </a:rPr>
              <a:t>Praca domowa: pisemna zabroniona</a:t>
            </a:r>
            <a:endParaRPr lang="pl-PL" sz="1700" b="1" i="1" dirty="0">
              <a:cs typeface="Calibri"/>
            </a:endParaRPr>
          </a:p>
          <a:p>
            <a:r>
              <a:rPr lang="pl-PL" sz="1700" b="1" i="1">
                <a:ea typeface="+mn-lt"/>
                <a:cs typeface="+mn-lt"/>
              </a:rPr>
              <a:t>Mundurki szkolne: brak</a:t>
            </a:r>
            <a:endParaRPr lang="pl-PL" sz="1700" b="1" i="1" dirty="0">
              <a:cs typeface="Calibri"/>
            </a:endParaRPr>
          </a:p>
          <a:p>
            <a:r>
              <a:rPr lang="pl-PL" sz="1700" b="1" i="1">
                <a:ea typeface="+mn-lt"/>
                <a:cs typeface="+mn-lt"/>
              </a:rPr>
              <a:t>System ocen: 20-punktowy</a:t>
            </a:r>
            <a:endParaRPr lang="pl-PL" sz="1700" b="1" i="1" dirty="0">
              <a:cs typeface="Calibri"/>
            </a:endParaRPr>
          </a:p>
          <a:p>
            <a:r>
              <a:rPr lang="pl-PL" sz="1700" b="1" i="1">
                <a:ea typeface="+mn-lt"/>
                <a:cs typeface="+mn-lt"/>
              </a:rPr>
              <a:t>Test wiedzy: praca weryfikacja, egzaminy</a:t>
            </a:r>
            <a:endParaRPr lang="pl-PL" sz="1700" b="1" i="1" dirty="0">
              <a:cs typeface="Calibri"/>
            </a:endParaRPr>
          </a:p>
          <a:p>
            <a:r>
              <a:rPr lang="pl-PL" sz="1700" b="1" i="1">
                <a:ea typeface="+mn-lt"/>
                <a:cs typeface="+mn-lt"/>
              </a:rPr>
              <a:t>Nauka rozpoczyna się we wrześniu, a kończy w lipcu. Aby uniknąć wakacyjnych korków, Francja podzielona jest na trzy strefy, w których wakacje rozpoczynają się w różnym czasie.</a:t>
            </a:r>
            <a:endParaRPr lang="pl-PL" sz="1700" b="1" i="1" dirty="0">
              <a:cs typeface="Calibri"/>
            </a:endParaRPr>
          </a:p>
          <a:p>
            <a:r>
              <a:rPr lang="pl-PL" sz="1700" b="1" i="1">
                <a:ea typeface="+mn-lt"/>
                <a:cs typeface="+mn-lt"/>
              </a:rPr>
              <a:t>Czas trwania tygodnia szkolnego zmienił się w ciągu ostatnich dziesięciu lat dwukrotnie. W roku 2008, zgodnie z dekretem byłego prezydenta Nikolasa Sarkozy’ego, dzieci musiały uczyć się przez sześć godzin w poniedziałek, wtorek, czwartek i piątek. Pozostałe dni były wolne od nauki. Dzięki reformie kolejnego prezydenta, Françoisa Hollande’a, dzieci zaczęły uczyć się trzy i pół godziny w środy i pięć i pół godziny w pozostałe dni, soboty i niedziele pozostały wolne. Ostatnio nastąpiła kolejna reforma oświaty – do roku 2018 gminy same decydują o długości tygodnia szkolnego, najważniejsze jest to, aby lekcje w tygodniu nie przekraczały 24 godzin nauki. Oprócz typowych zajęć szkolnych dzieci mają w ciągu dnia dwuipółgodzinną przerwę na lunch.</a:t>
            </a:r>
            <a:endParaRPr lang="pl-PL" sz="1700" b="1" i="1" dirty="0">
              <a:cs typeface="Calibri"/>
            </a:endParaRPr>
          </a:p>
          <a:p>
            <a:endParaRPr lang="pl-PL" sz="1700" b="1" i="1" dirty="0">
              <a:cs typeface="Calibri"/>
            </a:endParaRPr>
          </a:p>
          <a:p>
            <a:endParaRPr lang="pl-PL" sz="1700" b="1" i="1" dirty="0">
              <a:cs typeface="Calibri"/>
            </a:endParaRPr>
          </a:p>
          <a:p>
            <a:endParaRPr lang="pl-PL" sz="1700" b="1" i="1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76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C17237-BBEA-44C8-AF04-A706C210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0" y="1153572"/>
            <a:ext cx="3537857" cy="4461163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rgbClr val="FFFFFF"/>
                </a:solidFill>
                <a:latin typeface="Comic Sans MS"/>
                <a:cs typeface="Calibri Light"/>
              </a:rPr>
              <a:t>#3 Australia</a:t>
            </a:r>
            <a:endParaRPr lang="pl-PL" sz="600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C626431-5FC4-41B4-A3F6-D9F726AD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79716"/>
            <a:ext cx="7679376" cy="6630647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pl-PL" b="1" i="1">
                <a:ea typeface="+mn-lt"/>
                <a:cs typeface="+mn-lt"/>
              </a:rPr>
              <a:t>Nowy rok szkolny rozpoczyna się niedługo po Sylwestrze – na początku lutego, a kończy z nadejściem grudnia. Uczniowie mają też 10-dniowe przerwy między semestrami. Lekcje rozpoczynają się 8:30, a kończą o 15:00. W Australii jest dość łatwo znaleźć pracę z podobnym harmonogramem, dlatego takie rozłożenie lekcji jest wygodne dla matek albo ojców zajmujących się małymi dziećmi.</a:t>
            </a:r>
            <a:endParaRPr lang="pl-PL" b="1" i="1">
              <a:cs typeface="Calibri" panose="020F0502020204030204"/>
            </a:endParaRPr>
          </a:p>
          <a:p>
            <a:r>
              <a:rPr lang="pl-PL" b="1" i="1">
                <a:ea typeface="+mn-lt"/>
                <a:cs typeface="+mn-lt"/>
              </a:rPr>
              <a:t>Czas trwania roku szkolnego: 11 miesięcy/5 dni w tygodniu</a:t>
            </a:r>
            <a:endParaRPr lang="pl-PL" b="1" i="1">
              <a:cs typeface="Calibri"/>
            </a:endParaRPr>
          </a:p>
          <a:p>
            <a:r>
              <a:rPr lang="pl-PL" b="1" i="1">
                <a:ea typeface="+mn-lt"/>
                <a:cs typeface="+mn-lt"/>
              </a:rPr>
              <a:t>Czas trwania nauki: 12 lat</a:t>
            </a:r>
            <a:endParaRPr lang="pl-PL" b="1" i="1">
              <a:cs typeface="Calibri"/>
            </a:endParaRPr>
          </a:p>
          <a:p>
            <a:r>
              <a:rPr lang="pl-PL" b="1" i="1">
                <a:ea typeface="+mn-lt"/>
                <a:cs typeface="+mn-lt"/>
              </a:rPr>
              <a:t>Wiek uczniów: 5-17 lat</a:t>
            </a:r>
            <a:endParaRPr lang="pl-PL" b="1" i="1">
              <a:cs typeface="Calibri"/>
            </a:endParaRPr>
          </a:p>
          <a:p>
            <a:r>
              <a:rPr lang="pl-PL" b="1" i="1">
                <a:ea typeface="+mn-lt"/>
                <a:cs typeface="+mn-lt"/>
              </a:rPr>
              <a:t>Praca domowa: brak</a:t>
            </a:r>
            <a:endParaRPr lang="pl-PL" b="1" i="1">
              <a:cs typeface="Calibri"/>
            </a:endParaRPr>
          </a:p>
          <a:p>
            <a:r>
              <a:rPr lang="pl-PL" b="1" i="1">
                <a:ea typeface="+mn-lt"/>
                <a:cs typeface="+mn-lt"/>
              </a:rPr>
              <a:t>Mundurek szkolny: tak</a:t>
            </a:r>
            <a:endParaRPr lang="pl-PL" b="1" i="1">
              <a:cs typeface="Calibri"/>
            </a:endParaRPr>
          </a:p>
          <a:p>
            <a:r>
              <a:rPr lang="pl-PL" b="1" i="1">
                <a:ea typeface="+mn-lt"/>
                <a:cs typeface="+mn-lt"/>
              </a:rPr>
              <a:t>System ocen: 100-punktowy</a:t>
            </a:r>
            <a:endParaRPr lang="pl-PL" b="1" i="1">
              <a:cs typeface="Calibri"/>
            </a:endParaRPr>
          </a:p>
          <a:p>
            <a:r>
              <a:rPr lang="pl-PL" b="1" i="1">
                <a:ea typeface="+mn-lt"/>
                <a:cs typeface="+mn-lt"/>
              </a:rPr>
              <a:t>Sprawdzian wiedzy: testy, pisanie esejów i raportów; ocena wysyłana pocztą dwa razy w roku; począwszy od trzeciej klasy przystępowanie do egzaminu, raz na dwa lata</a:t>
            </a:r>
            <a:endParaRPr lang="pl-PL" b="1" i="1">
              <a:cs typeface="Calibri"/>
            </a:endParaRPr>
          </a:p>
          <a:p>
            <a:r>
              <a:rPr lang="pl-PL" b="1" i="1">
                <a:ea typeface="+mn-lt"/>
                <a:cs typeface="+mn-lt"/>
              </a:rPr>
              <a:t>Dwa przedmioty obowiązkowe</a:t>
            </a:r>
            <a:r>
              <a:rPr lang="pl-PL" b="1" i="1" dirty="0">
                <a:ea typeface="+mn-lt"/>
                <a:cs typeface="+mn-lt"/>
              </a:rPr>
              <a:t/>
            </a:r>
            <a:br>
              <a:rPr lang="pl-PL" b="1" i="1" dirty="0">
                <a:ea typeface="+mn-lt"/>
                <a:cs typeface="+mn-lt"/>
              </a:rPr>
            </a:br>
            <a:r>
              <a:rPr lang="pl-PL" b="1" i="1">
                <a:ea typeface="+mn-lt"/>
                <a:cs typeface="+mn-lt"/>
              </a:rPr>
              <a:t>Aż do 7 klasy dzieci uczone są wszystkich przedmiotów przez jednego lub dwóch nauczycieli. Kształcenie odbywa się w atmosferze przyjaznej dzieciom – mogą one siedzieć w ławkach, mogą poruszać się po klasie albo nawet siedzieć na podłodze. Od 8 do 10 klasy nauczycieli przedmiotów przybywa. Dzieci uczą się obowiązkowo matematyki i angielskiego, a inne przedmioty mogą wybierać sami. W liceum, w klasach 11 i 12 następuje podział na grupy pod względem poziomu nauki.</a:t>
            </a:r>
            <a:endParaRPr lang="pl-PL" i="1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90715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264F718-7FAC-4056-9FA9-A603EC682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74639F7-E3C7-4165-A83E-6386A86BA1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B3AF0F1-707A-463E-B5EE-33C63A40CF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BD91122-F370-4015-8D7B-3F9ADDC5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965345"/>
            <a:ext cx="3529953" cy="2980944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  <a:latin typeface="Comic Sans MS"/>
              </a:rPr>
              <a:t>#4 Finlandia</a:t>
            </a:r>
          </a:p>
          <a:p>
            <a:endParaRPr lang="pl-PL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566E85F-4BC2-4682-BBB6-D64A3929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-3483"/>
            <a:ext cx="5995264" cy="6761769"/>
          </a:xfrm>
        </p:spPr>
        <p:txBody>
          <a:bodyPr anchor="ctr"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pl-PL" sz="2400" b="1" i="1" dirty="0">
                <a:latin typeface="Arial Black"/>
                <a:ea typeface="+mn-lt"/>
                <a:cs typeface="+mn-lt"/>
              </a:rPr>
              <a:t>Czas trwania roku szkolnego: 10 miesięcy, 5 dni w tygodniu</a:t>
            </a:r>
            <a:endParaRPr lang="pl-PL" b="1" i="1" dirty="0">
              <a:latin typeface="Arial Black"/>
            </a:endParaRPr>
          </a:p>
          <a:p>
            <a:pPr>
              <a:buFont typeface="Arial"/>
              <a:buChar char="•"/>
            </a:pPr>
            <a:r>
              <a:rPr lang="pl-PL" sz="2400" b="1" i="1" dirty="0">
                <a:latin typeface="Arial Black"/>
                <a:ea typeface="+mn-lt"/>
                <a:cs typeface="+mn-lt"/>
              </a:rPr>
              <a:t>Czas trwania nauki: 9 lat</a:t>
            </a:r>
            <a:endParaRPr lang="pl-PL" b="1" i="1" dirty="0">
              <a:latin typeface="Arial Black"/>
            </a:endParaRPr>
          </a:p>
          <a:p>
            <a:pPr>
              <a:buFont typeface="Arial"/>
              <a:buChar char="•"/>
            </a:pPr>
            <a:r>
              <a:rPr lang="pl-PL" sz="2400" b="1" i="1" dirty="0">
                <a:latin typeface="Arial Black"/>
                <a:ea typeface="+mn-lt"/>
                <a:cs typeface="+mn-lt"/>
              </a:rPr>
              <a:t>Wiek uczniów: 7-16 lat</a:t>
            </a:r>
            <a:endParaRPr lang="pl-PL" b="1" i="1" dirty="0">
              <a:latin typeface="Arial Black"/>
            </a:endParaRPr>
          </a:p>
          <a:p>
            <a:pPr>
              <a:buFont typeface="Arial"/>
              <a:buChar char="•"/>
            </a:pPr>
            <a:r>
              <a:rPr lang="pl-PL" sz="2400" b="1" i="1" dirty="0">
                <a:latin typeface="Arial Black"/>
                <a:ea typeface="+mn-lt"/>
                <a:cs typeface="+mn-lt"/>
              </a:rPr>
              <a:t>Praca domowa: rzadko</a:t>
            </a:r>
            <a:endParaRPr lang="pl-PL" b="1" i="1" dirty="0">
              <a:latin typeface="Arial Black"/>
            </a:endParaRPr>
          </a:p>
          <a:p>
            <a:pPr>
              <a:buFont typeface="Arial"/>
              <a:buChar char="•"/>
            </a:pPr>
            <a:r>
              <a:rPr lang="pl-PL" sz="2400" b="1" i="1" dirty="0">
                <a:latin typeface="Arial Black"/>
                <a:ea typeface="+mn-lt"/>
                <a:cs typeface="+mn-lt"/>
              </a:rPr>
              <a:t>Mundurki szkolne: brak</a:t>
            </a:r>
            <a:endParaRPr lang="pl-PL" b="1" i="1" dirty="0">
              <a:latin typeface="Arial Black"/>
            </a:endParaRPr>
          </a:p>
          <a:p>
            <a:pPr>
              <a:buFont typeface="Arial"/>
              <a:buChar char="•"/>
            </a:pPr>
            <a:r>
              <a:rPr lang="pl-PL" sz="2400" b="1" i="1" dirty="0">
                <a:latin typeface="Arial Black"/>
                <a:ea typeface="+mn-lt"/>
                <a:cs typeface="+mn-lt"/>
              </a:rPr>
              <a:t>System ocena: 10 punktów</a:t>
            </a:r>
            <a:endParaRPr lang="pl-PL" b="1" i="1" dirty="0">
              <a:latin typeface="Arial Black"/>
            </a:endParaRPr>
          </a:p>
          <a:p>
            <a:pPr>
              <a:buFont typeface="Arial"/>
              <a:buChar char="•"/>
            </a:pPr>
            <a:r>
              <a:rPr lang="pl-PL" sz="2400" b="1" i="1" dirty="0">
                <a:latin typeface="Arial Black"/>
                <a:ea typeface="+mn-lt"/>
                <a:cs typeface="+mn-lt"/>
              </a:rPr>
              <a:t>Sprawdzian wiedzy: egzaminy sprawdzające, oceny wiedzy – od 4 klasy</a:t>
            </a:r>
            <a:endParaRPr lang="pl-PL" b="1" i="1" dirty="0">
              <a:latin typeface="Arial Black"/>
            </a:endParaRPr>
          </a:p>
          <a:p>
            <a:r>
              <a:rPr lang="pl-PL" sz="2400" b="1" i="1" dirty="0">
                <a:latin typeface="Arial Black"/>
                <a:ea typeface="+mn-lt"/>
                <a:cs typeface="+mn-lt"/>
              </a:rPr>
              <a:t>W szkołach w Finlandii, od rozpoczęcia nauki w wieku 7 lat, aż do 16-go roku życia nie ocenia się postępów uczniów w nauce. Nauczyciele nie zadają w tym czasie prac domowych. Szkoła stara się w tych latach przygotować uczniów do nauki później oraz znalezienie ich prawdziwych pasji.</a:t>
            </a:r>
            <a:endParaRPr lang="pl-PL" b="1" i="1" dirty="0">
              <a:latin typeface="Arial Black"/>
              <a:ea typeface="+mn-lt"/>
              <a:cs typeface="+mn-lt"/>
            </a:endParaRPr>
          </a:p>
          <a:p>
            <a:r>
              <a:rPr lang="pl-PL" sz="2400" b="1" i="1" dirty="0">
                <a:latin typeface="Arial Black"/>
                <a:ea typeface="+mn-lt"/>
                <a:cs typeface="+mn-lt"/>
              </a:rPr>
              <a:t>Niemal wszystkie szkoły są instytucjami państwowymi. Ale nawet w prywatnych uczniowie nie płacą czesnego za naukę, ponieważ i tak państwo finansuje wszystkie koszty związane z wczesną edukacją. Udzielanie płatnych korepetycji jest zakazane, więc uczniowie otrzymują, jeśli jest taka potrzeba, pomoc w nauce w ramach zajęć szkolnych. Także transport i posiłki w szkole są za darmo.</a:t>
            </a:r>
          </a:p>
          <a:p>
            <a:r>
              <a:rPr lang="pl-PL" sz="2400" b="1" i="1" dirty="0">
                <a:latin typeface="Arial Black"/>
                <a:ea typeface="+mn-lt"/>
                <a:cs typeface="+mn-lt"/>
              </a:rPr>
              <a:t>Rok szkolny w Finlandii jest podobny do naszego. Rozpoczyna się w połowie sierpnia i trwa do końca maja. Integralną częścią nauki jest zabawa.</a:t>
            </a:r>
          </a:p>
        </p:txBody>
      </p:sp>
    </p:spTree>
    <p:extLst>
      <p:ext uri="{BB962C8B-B14F-4D97-AF65-F5344CB8AC3E}">
        <p14:creationId xmlns="" xmlns:p14="http://schemas.microsoft.com/office/powerpoint/2010/main" val="385122256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budynek, niebo, zewnętrzne, cegła&#10;&#10;Opis wygenerowany automatycznie">
            <a:extLst>
              <a:ext uri="{FF2B5EF4-FFF2-40B4-BE49-F238E27FC236}">
                <a16:creationId xmlns="" xmlns:a16="http://schemas.microsoft.com/office/drawing/2014/main" id="{9143410B-8CAF-4EC2-B074-0F81F276C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3991" r="-2" b="4533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6" name="Obraz 6" descr="Obraz zawierający tekst, niebo, budynek, zewnętrzne&#10;&#10;Opis wygenerowany automatycznie">
            <a:extLst>
              <a:ext uri="{FF2B5EF4-FFF2-40B4-BE49-F238E27FC236}">
                <a16:creationId xmlns="" xmlns:a16="http://schemas.microsoft.com/office/drawing/2014/main" id="{93A715CC-0D31-4C9F-8087-F25A2316B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7593" b="6893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C4BB53-21C4-4543-AE9F-9FAAA266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pl-PL" b="1" i="1" dirty="0">
                <a:cs typeface="Calibri Light"/>
              </a:rPr>
              <a:t>Trochę o naszej szkole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95EA49E7-8CBD-4E29-A149-85770748A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717801"/>
            <a:ext cx="3941499" cy="41543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i="1" dirty="0" err="1">
                <a:ea typeface="+mn-lt"/>
                <a:cs typeface="+mn-lt"/>
              </a:rPr>
              <a:t>Szkoła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Podstawowa</a:t>
            </a:r>
            <a:r>
              <a:rPr lang="en-US" sz="1600" b="1" i="1" dirty="0">
                <a:ea typeface="+mn-lt"/>
                <a:cs typeface="+mn-lt"/>
              </a:rPr>
              <a:t> nr l </a:t>
            </a:r>
            <a:r>
              <a:rPr lang="en-US" sz="1600" b="1" i="1" dirty="0" err="1">
                <a:ea typeface="+mn-lt"/>
                <a:cs typeface="+mn-lt"/>
              </a:rPr>
              <a:t>im</a:t>
            </a:r>
            <a:r>
              <a:rPr lang="en-US" sz="1600" b="1" i="1" dirty="0">
                <a:ea typeface="+mn-lt"/>
                <a:cs typeface="+mn-lt"/>
              </a:rPr>
              <a:t>. Stanisława </a:t>
            </a:r>
            <a:r>
              <a:rPr lang="en-US" sz="1600" b="1" i="1" dirty="0" err="1">
                <a:ea typeface="+mn-lt"/>
                <a:cs typeface="+mn-lt"/>
              </a:rPr>
              <a:t>Jachowicza</a:t>
            </a:r>
            <a:r>
              <a:rPr lang="en-US" sz="1600" b="1" i="1" dirty="0">
                <a:ea typeface="+mn-lt"/>
                <a:cs typeface="+mn-lt"/>
              </a:rPr>
              <a:t> z </a:t>
            </a:r>
            <a:r>
              <a:rPr lang="en-US" sz="1600" b="1" i="1" dirty="0" err="1">
                <a:ea typeface="+mn-lt"/>
                <a:cs typeface="+mn-lt"/>
              </a:rPr>
              <a:t>oddziałami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integracyjnymi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mieści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się</a:t>
            </a:r>
            <a:r>
              <a:rPr lang="en-US" sz="1600" b="1" i="1" dirty="0">
                <a:ea typeface="+mn-lt"/>
                <a:cs typeface="+mn-lt"/>
              </a:rPr>
              <a:t> w </a:t>
            </a:r>
            <a:r>
              <a:rPr lang="en-US" sz="1600" b="1" i="1" dirty="0" err="1">
                <a:ea typeface="+mn-lt"/>
                <a:cs typeface="+mn-lt"/>
              </a:rPr>
              <a:t>Bełchatowie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przy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ulicy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 smtClean="0">
                <a:ea typeface="+mn-lt"/>
                <a:cs typeface="+mn-lt"/>
              </a:rPr>
              <a:t>Dąbrowskiego</a:t>
            </a:r>
            <a:r>
              <a:rPr lang="pl-PL" sz="1600" b="1" i="1" dirty="0" smtClean="0">
                <a:ea typeface="+mn-lt"/>
                <a:cs typeface="+mn-lt"/>
              </a:rPr>
              <a:t> 11</a:t>
            </a:r>
            <a:r>
              <a:rPr lang="en-US" sz="1600" b="1" i="1" dirty="0" smtClean="0">
                <a:ea typeface="+mn-lt"/>
                <a:cs typeface="+mn-lt"/>
              </a:rPr>
              <a:t>.</a:t>
            </a:r>
            <a:endParaRPr lang="pl-PL" sz="1600" b="1" i="1" dirty="0">
              <a:cs typeface="Calibri"/>
            </a:endParaRPr>
          </a:p>
          <a:p>
            <a:r>
              <a:rPr lang="en-US" sz="1600" b="1" i="1" dirty="0">
                <a:ea typeface="+mn-lt"/>
                <a:cs typeface="+mn-lt"/>
              </a:rPr>
              <a:t> W </a:t>
            </a:r>
            <a:r>
              <a:rPr lang="en-US" sz="1600" b="1" i="1" dirty="0" err="1">
                <a:ea typeface="+mn-lt"/>
                <a:cs typeface="+mn-lt"/>
              </a:rPr>
              <a:t>naszej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szkole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uczy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się</a:t>
            </a:r>
            <a:r>
              <a:rPr lang="en-US" sz="1600" b="1" i="1" dirty="0">
                <a:ea typeface="+mn-lt"/>
                <a:cs typeface="+mn-lt"/>
              </a:rPr>
              <a:t> 938 </a:t>
            </a:r>
            <a:r>
              <a:rPr lang="en-US" sz="1600" b="1" i="1" dirty="0" err="1">
                <a:ea typeface="+mn-lt"/>
                <a:cs typeface="+mn-lt"/>
              </a:rPr>
              <a:t>uczniów</a:t>
            </a:r>
            <a:r>
              <a:rPr lang="en-US" sz="1600" b="1" i="1" dirty="0">
                <a:ea typeface="+mn-lt"/>
                <a:cs typeface="+mn-lt"/>
              </a:rPr>
              <a:t> w 44 </a:t>
            </a:r>
            <a:r>
              <a:rPr lang="en-US" sz="1600" b="1" i="1" dirty="0" err="1">
                <a:ea typeface="+mn-lt"/>
                <a:cs typeface="+mn-lt"/>
              </a:rPr>
              <a:t>oddziałach</a:t>
            </a:r>
            <a:r>
              <a:rPr lang="en-US" sz="1600" b="1" i="1" dirty="0">
                <a:ea typeface="+mn-lt"/>
                <a:cs typeface="+mn-lt"/>
              </a:rPr>
              <a:t>, w </a:t>
            </a:r>
            <a:r>
              <a:rPr lang="en-US" sz="1600" b="1" i="1" dirty="0" err="1">
                <a:ea typeface="+mn-lt"/>
                <a:cs typeface="+mn-lt"/>
              </a:rPr>
              <a:t>tym</a:t>
            </a:r>
            <a:r>
              <a:rPr lang="en-US" sz="1600" b="1" i="1" dirty="0">
                <a:ea typeface="+mn-lt"/>
                <a:cs typeface="+mn-lt"/>
              </a:rPr>
              <a:t>:</a:t>
            </a:r>
            <a:br>
              <a:rPr lang="en-US" sz="1600" b="1" i="1" dirty="0">
                <a:ea typeface="+mn-lt"/>
                <a:cs typeface="+mn-lt"/>
              </a:rPr>
            </a:br>
            <a:r>
              <a:rPr lang="en-US" sz="1600" b="1" i="1" dirty="0">
                <a:ea typeface="+mn-lt"/>
                <a:cs typeface="+mn-lt"/>
              </a:rPr>
              <a:t>• w </a:t>
            </a:r>
            <a:r>
              <a:rPr lang="en-US" sz="1600" b="1" i="1" dirty="0" err="1">
                <a:ea typeface="+mn-lt"/>
                <a:cs typeface="+mn-lt"/>
              </a:rPr>
              <a:t>klasach</a:t>
            </a:r>
            <a:r>
              <a:rPr lang="en-US" sz="1600" b="1" i="1" dirty="0">
                <a:ea typeface="+mn-lt"/>
                <a:cs typeface="+mn-lt"/>
              </a:rPr>
              <a:t> "0" - 37 </a:t>
            </a:r>
            <a:r>
              <a:rPr lang="en-US" sz="1600" b="1" i="1" dirty="0" err="1">
                <a:ea typeface="+mn-lt"/>
                <a:cs typeface="+mn-lt"/>
              </a:rPr>
              <a:t>uczniów</a:t>
            </a:r>
            <a:r>
              <a:rPr lang="en-US" sz="1600" b="1" i="1" dirty="0">
                <a:ea typeface="+mn-lt"/>
                <a:cs typeface="+mn-lt"/>
              </a:rPr>
              <a:t/>
            </a:r>
            <a:br>
              <a:rPr lang="en-US" sz="1600" b="1" i="1" dirty="0">
                <a:ea typeface="+mn-lt"/>
                <a:cs typeface="+mn-lt"/>
              </a:rPr>
            </a:br>
            <a:r>
              <a:rPr lang="en-US" sz="1600" b="1" i="1" dirty="0">
                <a:ea typeface="+mn-lt"/>
                <a:cs typeface="+mn-lt"/>
              </a:rPr>
              <a:t>• w </a:t>
            </a:r>
            <a:r>
              <a:rPr lang="en-US" sz="1600" b="1" i="1" dirty="0" err="1">
                <a:ea typeface="+mn-lt"/>
                <a:cs typeface="+mn-lt"/>
              </a:rPr>
              <a:t>klasach</a:t>
            </a:r>
            <a:r>
              <a:rPr lang="en-US" sz="1600" b="1" i="1" dirty="0">
                <a:ea typeface="+mn-lt"/>
                <a:cs typeface="+mn-lt"/>
              </a:rPr>
              <a:t> I - III - 315 </a:t>
            </a:r>
            <a:r>
              <a:rPr lang="en-US" sz="1600" b="1" i="1" dirty="0" err="1">
                <a:ea typeface="+mn-lt"/>
                <a:cs typeface="+mn-lt"/>
              </a:rPr>
              <a:t>uczniów</a:t>
            </a:r>
            <a:r>
              <a:rPr lang="en-US" sz="1600" b="1" i="1" dirty="0">
                <a:ea typeface="+mn-lt"/>
                <a:cs typeface="+mn-lt"/>
              </a:rPr>
              <a:t/>
            </a:r>
            <a:br>
              <a:rPr lang="en-US" sz="1600" b="1" i="1" dirty="0">
                <a:ea typeface="+mn-lt"/>
                <a:cs typeface="+mn-lt"/>
              </a:rPr>
            </a:br>
            <a:r>
              <a:rPr lang="en-US" sz="1600" b="1" i="1" dirty="0">
                <a:ea typeface="+mn-lt"/>
                <a:cs typeface="+mn-lt"/>
              </a:rPr>
              <a:t>• w </a:t>
            </a:r>
            <a:r>
              <a:rPr lang="en-US" sz="1600" b="1" i="1" dirty="0" err="1">
                <a:ea typeface="+mn-lt"/>
                <a:cs typeface="+mn-lt"/>
              </a:rPr>
              <a:t>klasach</a:t>
            </a:r>
            <a:r>
              <a:rPr lang="en-US" sz="1600" b="1" i="1" dirty="0">
                <a:ea typeface="+mn-lt"/>
                <a:cs typeface="+mn-lt"/>
              </a:rPr>
              <a:t> IV - VIII - 586 </a:t>
            </a:r>
            <a:r>
              <a:rPr lang="en-US" sz="1600" b="1" i="1" dirty="0" err="1">
                <a:ea typeface="+mn-lt"/>
                <a:cs typeface="+mn-lt"/>
              </a:rPr>
              <a:t>uczniów</a:t>
            </a:r>
            <a:endParaRPr lang="en-US" sz="1600" b="1" i="1" dirty="0" err="1">
              <a:cs typeface="Calibri"/>
            </a:endParaRPr>
          </a:p>
          <a:p>
            <a:r>
              <a:rPr lang="en-US" sz="1600" b="1" i="1" dirty="0">
                <a:ea typeface="+mn-lt"/>
                <a:cs typeface="+mn-lt"/>
              </a:rPr>
              <a:t>Kadra </a:t>
            </a:r>
            <a:r>
              <a:rPr lang="en-US" sz="1600" b="1" i="1" dirty="0" err="1">
                <a:ea typeface="+mn-lt"/>
                <a:cs typeface="+mn-lt"/>
              </a:rPr>
              <a:t>pedagogiczna</a:t>
            </a:r>
            <a:r>
              <a:rPr lang="en-US" sz="1600" b="1" i="1" dirty="0">
                <a:ea typeface="+mn-lt"/>
                <a:cs typeface="+mn-lt"/>
              </a:rPr>
              <a:t> to 133 </a:t>
            </a:r>
            <a:r>
              <a:rPr lang="en-US" sz="1600" b="1" i="1" dirty="0" err="1">
                <a:ea typeface="+mn-lt"/>
                <a:cs typeface="+mn-lt"/>
              </a:rPr>
              <a:t>nauczycieli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pl-PL" sz="1600" b="1" i="1" dirty="0" smtClean="0">
                <a:ea typeface="+mn-lt"/>
                <a:cs typeface="+mn-lt"/>
              </a:rPr>
              <a:t>, </a:t>
            </a:r>
          </a:p>
          <a:p>
            <a:pPr>
              <a:buNone/>
            </a:pPr>
            <a:r>
              <a:rPr lang="en-US" sz="1600" b="1" i="1" dirty="0" smtClean="0">
                <a:ea typeface="+mn-lt"/>
                <a:cs typeface="+mn-lt"/>
              </a:rPr>
              <a:t>a </a:t>
            </a:r>
            <a:r>
              <a:rPr lang="en-US" sz="1600" b="1" i="1" dirty="0" err="1" smtClean="0">
                <a:ea typeface="+mn-lt"/>
                <a:cs typeface="+mn-lt"/>
              </a:rPr>
              <a:t>pracowni</a:t>
            </a:r>
            <a:r>
              <a:rPr lang="pl-PL" sz="1600" b="1" i="1" dirty="0" err="1" smtClean="0">
                <a:ea typeface="+mn-lt"/>
                <a:cs typeface="+mn-lt"/>
              </a:rPr>
              <a:t>cy</a:t>
            </a:r>
            <a:r>
              <a:rPr lang="pl-PL" sz="1600" b="1" i="1" dirty="0" smtClean="0">
                <a:ea typeface="+mn-lt"/>
                <a:cs typeface="+mn-lt"/>
              </a:rPr>
              <a:t> </a:t>
            </a:r>
            <a:r>
              <a:rPr lang="en-US" sz="1600" b="1" i="1" dirty="0" err="1" smtClean="0">
                <a:ea typeface="+mn-lt"/>
                <a:cs typeface="+mn-lt"/>
              </a:rPr>
              <a:t>administracji</a:t>
            </a:r>
            <a:r>
              <a:rPr lang="en-US" sz="1600" b="1" i="1" dirty="0" smtClean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i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obsługi</a:t>
            </a:r>
            <a:r>
              <a:rPr lang="en-US" sz="1600" b="1" i="1" dirty="0">
                <a:ea typeface="+mn-lt"/>
                <a:cs typeface="+mn-lt"/>
              </a:rPr>
              <a:t> to 31 </a:t>
            </a:r>
            <a:r>
              <a:rPr lang="en-US" sz="1600" b="1" i="1" dirty="0" err="1">
                <a:ea typeface="+mn-lt"/>
                <a:cs typeface="+mn-lt"/>
              </a:rPr>
              <a:t>osób</a:t>
            </a:r>
            <a:r>
              <a:rPr lang="en-US" sz="1600" b="1" i="1" dirty="0">
                <a:ea typeface="+mn-lt"/>
                <a:cs typeface="+mn-lt"/>
              </a:rPr>
              <a:t>.</a:t>
            </a:r>
            <a:br>
              <a:rPr lang="en-US" sz="1600" b="1" i="1" dirty="0">
                <a:ea typeface="+mn-lt"/>
                <a:cs typeface="+mn-lt"/>
              </a:rPr>
            </a:br>
            <a:r>
              <a:rPr lang="en-US" sz="1600" b="1" i="1" dirty="0">
                <a:ea typeface="+mn-lt"/>
                <a:cs typeface="+mn-lt"/>
              </a:rPr>
              <a:t>W </a:t>
            </a:r>
            <a:r>
              <a:rPr lang="en-US" sz="1600" b="1" i="1" dirty="0" err="1">
                <a:ea typeface="+mn-lt"/>
                <a:cs typeface="+mn-lt"/>
              </a:rPr>
              <a:t>klasach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zerowych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dla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chętnych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dzieci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prowadzone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są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zajęcia</a:t>
            </a:r>
            <a:r>
              <a:rPr lang="en-US" sz="1600" b="1" i="1" dirty="0">
                <a:ea typeface="+mn-lt"/>
                <a:cs typeface="+mn-lt"/>
              </a:rPr>
              <a:t> z j. </a:t>
            </a:r>
            <a:r>
              <a:rPr lang="en-US" sz="1600" b="1" i="1" dirty="0" err="1">
                <a:ea typeface="+mn-lt"/>
                <a:cs typeface="+mn-lt"/>
              </a:rPr>
              <a:t>angielskiego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i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informatyki</a:t>
            </a:r>
            <a:r>
              <a:rPr lang="en-US" sz="1600" b="1" i="1" dirty="0">
                <a:ea typeface="+mn-lt"/>
                <a:cs typeface="+mn-lt"/>
              </a:rPr>
              <a:t>. Od </a:t>
            </a:r>
            <a:r>
              <a:rPr lang="en-US" sz="1600" b="1" i="1" dirty="0" err="1">
                <a:ea typeface="+mn-lt"/>
                <a:cs typeface="+mn-lt"/>
              </a:rPr>
              <a:t>klasy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czwartej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uczniowie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mogą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wybrać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sobie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dodatkowe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smtClean="0">
                <a:ea typeface="+mn-lt"/>
                <a:cs typeface="+mn-lt"/>
              </a:rPr>
              <a:t>(</a:t>
            </a:r>
            <a:r>
              <a:rPr lang="en-US" sz="1600" b="1" i="1" dirty="0" err="1" smtClean="0">
                <a:ea typeface="+mn-lt"/>
                <a:cs typeface="+mn-lt"/>
              </a:rPr>
              <a:t>nieobowiązkowe</a:t>
            </a:r>
            <a:r>
              <a:rPr lang="en-US" sz="1600" b="1" i="1" dirty="0">
                <a:ea typeface="+mn-lt"/>
                <a:cs typeface="+mn-lt"/>
              </a:rPr>
              <a:t>) </a:t>
            </a:r>
            <a:r>
              <a:rPr lang="en-US" sz="1600" b="1" i="1" dirty="0" err="1">
                <a:ea typeface="+mn-lt"/>
                <a:cs typeface="+mn-lt"/>
              </a:rPr>
              <a:t>zajęcia</a:t>
            </a:r>
            <a:r>
              <a:rPr lang="en-US" sz="1600" b="1" i="1" dirty="0">
                <a:ea typeface="+mn-lt"/>
                <a:cs typeface="+mn-lt"/>
              </a:rPr>
              <a:t> z </a:t>
            </a:r>
            <a:r>
              <a:rPr lang="en-US" sz="1600" b="1" i="1" dirty="0" err="1">
                <a:ea typeface="+mn-lt"/>
                <a:cs typeface="+mn-lt"/>
              </a:rPr>
              <a:t>języka</a:t>
            </a:r>
            <a:r>
              <a:rPr lang="en-US" sz="1600" b="1" i="1" dirty="0">
                <a:ea typeface="+mn-lt"/>
                <a:cs typeface="+mn-lt"/>
              </a:rPr>
              <a:t> </a:t>
            </a:r>
            <a:r>
              <a:rPr lang="en-US" sz="1600" b="1" i="1" dirty="0" err="1">
                <a:ea typeface="+mn-lt"/>
                <a:cs typeface="+mn-lt"/>
              </a:rPr>
              <a:t>obcego</a:t>
            </a:r>
            <a:r>
              <a:rPr lang="en-US" sz="1600" b="1" i="1" dirty="0">
                <a:ea typeface="+mn-lt"/>
                <a:cs typeface="+mn-lt"/>
              </a:rPr>
              <a:t>: </a:t>
            </a:r>
            <a:r>
              <a:rPr lang="en-US" sz="1600" b="1" i="1" dirty="0" err="1">
                <a:ea typeface="+mn-lt"/>
                <a:cs typeface="+mn-lt"/>
              </a:rPr>
              <a:t>angielskiego</a:t>
            </a:r>
            <a:r>
              <a:rPr lang="en-US" sz="1600" b="1" i="1" dirty="0">
                <a:ea typeface="+mn-lt"/>
                <a:cs typeface="+mn-lt"/>
              </a:rPr>
              <a:t>, </a:t>
            </a:r>
            <a:r>
              <a:rPr lang="en-US" sz="1600" b="1" i="1" dirty="0" err="1" smtClean="0">
                <a:ea typeface="+mn-lt"/>
                <a:cs typeface="+mn-lt"/>
              </a:rPr>
              <a:t>niemieckiego</a:t>
            </a:r>
            <a:endParaRPr lang="en-US" sz="1600" b="1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093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561AEE4-4E38-4BAC-976D-E0DE523FC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0BC676B-D19A-44DB-910A-0C0E6D433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99AA485-A13F-4455-814E-C116AD7E0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C90D55F-0AFB-45E5-8815-A4701774CE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476B6C1-4A41-48E6-8540-FC48FCD769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347F445-D2CA-4FEB-AB8E-7A47AB57C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2F1B3D8-301E-4A54-9284-EB14E9056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E4B9C67-860A-4569-AC84-3ADE433D1C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175B763-A6E6-4AD1-9138-9B1164A7A8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F131A61-9037-4AB5-A08D-B98657D3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526" y="562708"/>
            <a:ext cx="9149606" cy="57401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sz="4000" b="1" i="1" dirty="0">
                <a:latin typeface="Comic Sans MS"/>
                <a:cs typeface="Calibri"/>
              </a:rPr>
              <a:t>Informacje zawarte w </a:t>
            </a:r>
            <a:r>
              <a:rPr lang="pl-PL" sz="4000" b="1" i="1" dirty="0" smtClean="0">
                <a:latin typeface="Comic Sans MS"/>
                <a:cs typeface="Calibri"/>
              </a:rPr>
              <a:t>prezentacji </a:t>
            </a:r>
            <a:r>
              <a:rPr lang="pl-PL" sz="4000" b="1" i="1" dirty="0">
                <a:latin typeface="Comic Sans MS"/>
                <a:cs typeface="Calibri"/>
              </a:rPr>
              <a:t>pochodzą ze </a:t>
            </a:r>
            <a:r>
              <a:rPr lang="pl-PL" sz="4000" b="1" i="1" dirty="0" smtClean="0">
                <a:latin typeface="Comic Sans MS"/>
                <a:cs typeface="Calibri"/>
              </a:rPr>
              <a:t>źródeł</a:t>
            </a:r>
            <a:r>
              <a:rPr lang="pl-PL" sz="4000" b="1" i="1" dirty="0">
                <a:latin typeface="Comic Sans MS"/>
                <a:cs typeface="Calibri"/>
              </a:rPr>
              <a:t>:</a:t>
            </a:r>
          </a:p>
          <a:p>
            <a:endParaRPr lang="pl-PL" sz="4000" b="1" i="1" dirty="0">
              <a:latin typeface="Comic Sans MS"/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pl-PL" sz="4000" b="1" i="1" dirty="0">
                <a:latin typeface="Comic Sans MS"/>
                <a:ea typeface="+mn-lt"/>
                <a:cs typeface="+mn-lt"/>
              </a:rPr>
              <a:t>Businessinsider.com,</a:t>
            </a:r>
          </a:p>
          <a:p>
            <a:pPr marL="514350" indent="-514350">
              <a:buAutoNum type="arabicPeriod"/>
            </a:pPr>
            <a:r>
              <a:rPr lang="pl-PL" sz="4000" b="1" i="1" dirty="0">
                <a:latin typeface="Comic Sans MS"/>
                <a:cs typeface="Calibri"/>
              </a:rPr>
              <a:t>Onet.pl,</a:t>
            </a:r>
          </a:p>
          <a:p>
            <a:pPr marL="514350" indent="-514350">
              <a:buAutoNum type="arabicPeriod"/>
            </a:pPr>
            <a:r>
              <a:rPr lang="pl-PL" sz="4000" b="1" i="1" dirty="0">
                <a:latin typeface="Comic Sans MS"/>
                <a:cs typeface="Calibri"/>
              </a:rPr>
              <a:t>Sekretariat szkoły,</a:t>
            </a:r>
          </a:p>
          <a:p>
            <a:pPr marL="514350" indent="-514350">
              <a:buAutoNum type="arabicPeriod"/>
            </a:pPr>
            <a:r>
              <a:rPr lang="pl-PL" sz="4000" b="1" i="1" dirty="0">
                <a:latin typeface="Comic Sans MS"/>
                <a:cs typeface="Calibri"/>
              </a:rPr>
              <a:t>Zalajkowane.pl</a:t>
            </a:r>
          </a:p>
          <a:p>
            <a:pPr marL="514350" indent="-514350">
              <a:buAutoNum type="arabicPeriod"/>
            </a:pPr>
            <a:r>
              <a:rPr lang="pl-PL" sz="4000" b="1" i="1" dirty="0" err="1" smtClean="0">
                <a:latin typeface="Comic Sans MS"/>
                <a:cs typeface="Calibri"/>
              </a:rPr>
              <a:t>Wikipedia.com</a:t>
            </a:r>
            <a:endParaRPr lang="pl-PL" sz="4000" b="1" i="1" dirty="0" smtClean="0">
              <a:latin typeface="Comic Sans MS"/>
              <a:cs typeface="Calibri"/>
            </a:endParaRPr>
          </a:p>
          <a:p>
            <a:pPr marL="514350" indent="-514350">
              <a:buNone/>
            </a:pPr>
            <a:r>
              <a:rPr lang="pl-PL" sz="4000" b="1" i="1" dirty="0" smtClean="0">
                <a:latin typeface="Bahnschrift Light" pitchFamily="34" charset="0"/>
                <a:cs typeface="Calibri"/>
              </a:rPr>
              <a:t>Prezentację przygotował: Adrian </a:t>
            </a:r>
            <a:r>
              <a:rPr lang="pl-PL" sz="4000" b="1" i="1" dirty="0" err="1" smtClean="0">
                <a:latin typeface="Bahnschrift Light" pitchFamily="34" charset="0"/>
                <a:cs typeface="Calibri"/>
              </a:rPr>
              <a:t>Cimcioch</a:t>
            </a:r>
            <a:r>
              <a:rPr lang="pl-PL" sz="4000" b="1" i="1" dirty="0" smtClean="0">
                <a:latin typeface="Bahnschrift Light" pitchFamily="34" charset="0"/>
                <a:cs typeface="Calibri"/>
              </a:rPr>
              <a:t> Kl.8c pod kierunkiem </a:t>
            </a:r>
            <a:r>
              <a:rPr lang="pl-PL" sz="4000" b="1" i="1" dirty="0" err="1" smtClean="0">
                <a:latin typeface="Bahnschrift Light" pitchFamily="34" charset="0"/>
                <a:cs typeface="Calibri"/>
              </a:rPr>
              <a:t>p.Jolanty</a:t>
            </a:r>
            <a:r>
              <a:rPr lang="pl-PL" sz="4000" b="1" i="1" dirty="0" smtClean="0">
                <a:latin typeface="Bahnschrift Light" pitchFamily="34" charset="0"/>
                <a:cs typeface="Calibri"/>
              </a:rPr>
              <a:t> Koszek</a:t>
            </a:r>
            <a:endParaRPr lang="pl-PL" sz="4000" b="1" i="1" dirty="0">
              <a:latin typeface="Bahnschrift Light" pitchFamily="34" charset="0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970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: zaokrąglone rogi 9">
            <a:extLst>
              <a:ext uri="{FF2B5EF4-FFF2-40B4-BE49-F238E27FC236}">
                <a16:creationId xmlns="" xmlns:a16="http://schemas.microsoft.com/office/drawing/2014/main" id="{2A0B8911-D941-4DED-8828-0E2D2AEB37D1}"/>
              </a:ext>
            </a:extLst>
          </p:cNvPr>
          <p:cNvSpPr/>
          <p:nvPr/>
        </p:nvSpPr>
        <p:spPr>
          <a:xfrm>
            <a:off x="174458" y="4939535"/>
            <a:ext cx="11593284" cy="12736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dirty="0">
                <a:ea typeface="+mn-lt"/>
                <a:cs typeface="+mn-lt"/>
              </a:rPr>
              <a:t>Pierwotny skład Komisji liczył 8 osób: 4 senatorów i 4 posłów. Pierwszym prezesem został biskup wileński Ignacy Jakub Massalski.</a:t>
            </a:r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="" xmlns:a16="http://schemas.microsoft.com/office/drawing/2014/main" id="{CC34A49C-4D98-4AEE-B633-4BB8F07D0C9E}"/>
              </a:ext>
            </a:extLst>
          </p:cNvPr>
          <p:cNvSpPr/>
          <p:nvPr/>
        </p:nvSpPr>
        <p:spPr>
          <a:xfrm>
            <a:off x="174959" y="3127853"/>
            <a:ext cx="11593285" cy="145868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dirty="0">
                <a:ea typeface="+mn-lt"/>
                <a:cs typeface="+mn-lt"/>
              </a:rPr>
              <a:t>Komisja nad Edukacją Młodzi Szlacheckiej Dozór Mająca – centralny organ władzy oświatowej w Polsce, zależny tylko od króla i Sejmu, powołany w Rzeczypospolitej</a:t>
            </a:r>
            <a:endParaRPr lang="pl-PL" dirty="0"/>
          </a:p>
          <a:p>
            <a:pPr algn="ctr"/>
            <a:r>
              <a:rPr lang="pl-PL" dirty="0">
                <a:ea typeface="+mn-lt"/>
                <a:cs typeface="+mn-lt"/>
              </a:rPr>
              <a:t>Obojga Narodów przez Sejm Rozbiorowy 14 października 1773 na wniosek króla Stanisława Augusta Poniatowskiego, za zgodą rosyjskiego posła nadzwyczajnego i ministra pełnomocnego Ottona Magnusa von </a:t>
            </a:r>
            <a:r>
              <a:rPr lang="pl-PL" dirty="0" err="1">
                <a:ea typeface="+mn-lt"/>
                <a:cs typeface="+mn-lt"/>
              </a:rPr>
              <a:t>Stackelberga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 err="1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="" xmlns:a16="http://schemas.microsoft.com/office/drawing/2014/main" id="{6CEA025B-3CE1-4F9B-867E-A952802E93F9}"/>
              </a:ext>
            </a:extLst>
          </p:cNvPr>
          <p:cNvSpPr/>
          <p:nvPr/>
        </p:nvSpPr>
        <p:spPr>
          <a:xfrm>
            <a:off x="177179" y="1946681"/>
            <a:ext cx="11593285" cy="957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dirty="0">
                <a:ea typeface="+mn-lt"/>
                <a:cs typeface="+mn-lt"/>
              </a:rPr>
              <a:t>Komisja Edukacji Narodowej była zarazem pierwszą w Polsce jak i w całej Europie władzą oświatową o charakterze współczesnego ministerstwa oświaty publicznej. Istnienie Komisji Edukacji Narodowej potwierdził i określił jej kompetencje sejm grodzieński w roku 1793.</a:t>
            </a:r>
          </a:p>
        </p:txBody>
      </p:sp>
      <p:sp>
        <p:nvSpPr>
          <p:cNvPr id="13" name="Sześcian 12">
            <a:extLst>
              <a:ext uri="{FF2B5EF4-FFF2-40B4-BE49-F238E27FC236}">
                <a16:creationId xmlns="" xmlns:a16="http://schemas.microsoft.com/office/drawing/2014/main" id="{A04C2F4A-CAC5-4251-AC27-3A1F2951A2C1}"/>
              </a:ext>
            </a:extLst>
          </p:cNvPr>
          <p:cNvSpPr/>
          <p:nvPr/>
        </p:nvSpPr>
        <p:spPr>
          <a:xfrm>
            <a:off x="-5280" y="-5280"/>
            <a:ext cx="12202885" cy="178525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i="1" dirty="0">
                <a:latin typeface="Trebuchet MS"/>
                <a:cs typeface="Calibri"/>
              </a:rPr>
              <a:t>Komisja Edukacji Narodowej</a:t>
            </a:r>
            <a:endParaRPr lang="pl-PL" sz="6000" b="1" i="1" dirty="0">
              <a:latin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6438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stół, wewnątrz, podłoże&#10;&#10;Opis wygenerowany automatycznie">
            <a:extLst>
              <a:ext uri="{FF2B5EF4-FFF2-40B4-BE49-F238E27FC236}">
                <a16:creationId xmlns="" xmlns:a16="http://schemas.microsoft.com/office/drawing/2014/main" id="{5D9A9D0C-884D-4C34-93AF-12FCC5F4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E8D2E83-FB3A-40E7-A9E5-7AB389D61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C24BE0-77F9-4E10-8458-9B1A381D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91" y="4457892"/>
            <a:ext cx="10626485" cy="1384836"/>
          </a:xfrm>
        </p:spPr>
        <p:txBody>
          <a:bodyPr>
            <a:noAutofit/>
          </a:bodyPr>
          <a:lstStyle/>
          <a:p>
            <a:r>
              <a:rPr lang="pl-PL" sz="6000" b="1" i="1" u="sng" dirty="0">
                <a:latin typeface="Arial Black"/>
                <a:ea typeface="+mj-lt"/>
                <a:cs typeface="+mj-lt"/>
              </a:rPr>
              <a:t>Szkoła kiedyś i dziś. </a:t>
            </a:r>
            <a:r>
              <a:rPr lang="pl-PL" sz="6000" b="1" i="1" u="sng" dirty="0" smtClean="0">
                <a:latin typeface="Arial Black"/>
                <a:ea typeface="+mj-lt"/>
                <a:cs typeface="+mj-lt"/>
              </a:rPr>
              <a:t/>
            </a:r>
            <a:br>
              <a:rPr lang="pl-PL" sz="6000" b="1" i="1" u="sng" dirty="0" smtClean="0">
                <a:latin typeface="Arial Black"/>
                <a:ea typeface="+mj-lt"/>
                <a:cs typeface="+mj-lt"/>
              </a:rPr>
            </a:br>
            <a:r>
              <a:rPr lang="pl-PL" sz="6000" b="1" i="1" u="sng" dirty="0" smtClean="0">
                <a:latin typeface="Arial Black"/>
                <a:ea typeface="+mj-lt"/>
                <a:cs typeface="+mj-lt"/>
              </a:rPr>
              <a:t>Co </a:t>
            </a:r>
            <a:r>
              <a:rPr lang="pl-PL" sz="6000" b="1" i="1" u="sng" dirty="0">
                <a:latin typeface="Arial Black"/>
                <a:ea typeface="+mj-lt"/>
                <a:cs typeface="+mj-lt"/>
              </a:rPr>
              <a:t>się zmieniło?</a:t>
            </a:r>
          </a:p>
        </p:txBody>
      </p:sp>
    </p:spTree>
    <p:extLst>
      <p:ext uri="{BB962C8B-B14F-4D97-AF65-F5344CB8AC3E}">
        <p14:creationId xmlns="" xmlns:p14="http://schemas.microsoft.com/office/powerpoint/2010/main" val="166260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niebo, trawa, pole&#10;&#10;Opis wygenerowany automatycznie">
            <a:extLst>
              <a:ext uri="{FF2B5EF4-FFF2-40B4-BE49-F238E27FC236}">
                <a16:creationId xmlns="" xmlns:a16="http://schemas.microsoft.com/office/drawing/2014/main" id="{53EC8C06-3FB1-4FFD-8A8D-12F398FD8A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</a:blip>
          <a:srcRect t="8935" r="-1" b="14980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0C1BF82-2954-4C15-A009-1126063DB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249473"/>
            <a:ext cx="5044164" cy="71031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Kiedyś normalną rzeczą był fakt, że uczniowie pomagali w pracach fizycznych związanych np. z utrzymaniem porządku wokół terenu szkoły czy </a:t>
            </a:r>
            <a:r>
              <a:rPr lang="pl-PL" sz="2400" dirty="0" smtClean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zakładaniem grządek </a:t>
            </a:r>
            <a:r>
              <a:rPr lang="pl-PL" sz="24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w ogrodzie. Teraz </a:t>
            </a:r>
            <a:r>
              <a:rPr lang="pl-PL" sz="2400" dirty="0" smtClean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zazwyczaj </a:t>
            </a:r>
            <a:r>
              <a:rPr lang="pl-PL" sz="24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zajmują się tym </a:t>
            </a:r>
            <a:r>
              <a:rPr lang="pl-PL" sz="2400" dirty="0" smtClean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specjalnie </a:t>
            </a:r>
            <a:r>
              <a:rPr lang="pl-PL" sz="24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zatrudnione do tego osoby.</a:t>
            </a:r>
            <a:endParaRPr lang="pl-PL" sz="2400" dirty="0">
              <a:cs typeface="Calibri"/>
            </a:endParaRPr>
          </a:p>
          <a:p>
            <a:r>
              <a:rPr lang="pl-PL" sz="24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Dawniej wszystkie szkolne dokumenty, w tym </a:t>
            </a:r>
            <a:r>
              <a:rPr lang="pl-PL" sz="2400" dirty="0" smtClean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świadectwa, </a:t>
            </a:r>
            <a:r>
              <a:rPr lang="pl-PL" sz="24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były spisywane ręcznie. Teraz robi to za nas komputer. Poza tym niektóre dane w ogóle nie są udostępniane w formie papierowej. Wszystko jest w systemie komputerowym.</a:t>
            </a:r>
          </a:p>
        </p:txBody>
      </p:sp>
      <p:pic>
        <p:nvPicPr>
          <p:cNvPr id="5" name="Obraz 5" descr="Obraz zawierający osoba, siedzi, wewnątrz, chłopiec&#10;&#10;Opis wygenerowany automatycznie">
            <a:extLst>
              <a:ext uri="{FF2B5EF4-FFF2-40B4-BE49-F238E27FC236}">
                <a16:creationId xmlns="" xmlns:a16="http://schemas.microsoft.com/office/drawing/2014/main" id="{EC25B215-6054-46CE-8759-D4D425B08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946" r="19192" b="1"/>
          <a:stretch/>
        </p:blipFill>
        <p:spPr>
          <a:xfrm>
            <a:off x="6149797" y="-54418"/>
            <a:ext cx="6038985" cy="696684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125086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="" xmlns:a16="http://schemas.microsoft.com/office/drawing/2014/main" id="{0FBEE5C9-5C2E-46DB-81F2-F4A3DBD16C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osoba, wewnątrz, grupa&#10;&#10;Opis wygenerowany automatycznie">
            <a:extLst>
              <a:ext uri="{FF2B5EF4-FFF2-40B4-BE49-F238E27FC236}">
                <a16:creationId xmlns="" xmlns:a16="http://schemas.microsoft.com/office/drawing/2014/main" id="{E3C2F7B5-7506-4F00-BBFA-A69AABB7F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1781" b="9773"/>
          <a:stretch/>
        </p:blipFill>
        <p:spPr>
          <a:xfrm>
            <a:off x="4426858" y="3429004"/>
            <a:ext cx="7765144" cy="3428999"/>
          </a:xfrm>
          <a:prstGeom prst="rect">
            <a:avLst/>
          </a:prstGeom>
        </p:spPr>
      </p:pic>
      <p:pic>
        <p:nvPicPr>
          <p:cNvPr id="4" name="Obraz 4" descr="Obraz zawierający osoba, wewnątrz, tłum&#10;&#10;Opis wygenerowany automatycznie">
            <a:extLst>
              <a:ext uri="{FF2B5EF4-FFF2-40B4-BE49-F238E27FC236}">
                <a16:creationId xmlns="" xmlns:a16="http://schemas.microsoft.com/office/drawing/2014/main" id="{991B4C84-4C05-491A-BE20-56F57DDC72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2651" r="1" b="8550"/>
          <a:stretch/>
        </p:blipFill>
        <p:spPr>
          <a:xfrm>
            <a:off x="4426853" y="-3"/>
            <a:ext cx="7765146" cy="3434400"/>
          </a:xfrm>
          <a:prstGeom prst="rect">
            <a:avLst/>
          </a:prstGeom>
        </p:spPr>
      </p:pic>
      <p:sp>
        <p:nvSpPr>
          <p:cNvPr id="8" name="Freeform: Shape 13">
            <a:extLst>
              <a:ext uri="{FF2B5EF4-FFF2-40B4-BE49-F238E27FC236}">
                <a16:creationId xmlns="" xmlns:a16="http://schemas.microsoft.com/office/drawing/2014/main" id="{34D94F3A-BF39-47F6-9AAA-3C61AF7E05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11BAB570-FF10-4E96-8A3F-FA9804702B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47765B4-4036-4622-8B6B-AB9832B66B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="" xmlns:a16="http://schemas.microsoft.com/office/drawing/2014/main" id="{BFAE0838-B625-45FA-B3FA-0B6CDE4D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83" y="326571"/>
            <a:ext cx="3754114" cy="6185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Jeszcze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latach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70. XX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wieku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trzeba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było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chodzić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do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szkoły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od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poniedziałku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do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soboty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. W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systemie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ocen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nie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było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jedynek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szóstek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Te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pojawiły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od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lat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90.</a:t>
            </a:r>
          </a:p>
          <a:p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Obowiązkowym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punktem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programu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nauczania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był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język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rosyjski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. Na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lekcjach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pomijano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wiele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historycznych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faktów</a:t>
            </a:r>
            <a:endParaRPr lang="en-US" sz="1800" b="1" i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Dzisiejsze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pokolenie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50-latków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pamięta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również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liczne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szkolne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ea typeface="+mn-lt"/>
                <a:cs typeface="+mn-lt"/>
              </a:rPr>
              <a:t>apele</a:t>
            </a:r>
            <a:r>
              <a:rPr lang="pl-PL" sz="1800" b="1" i="1" dirty="0" smtClean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1800" b="1" i="1" dirty="0" smtClean="0">
                <a:solidFill>
                  <a:schemeClr val="bg1"/>
                </a:solidFill>
                <a:ea typeface="+mn-lt"/>
                <a:cs typeface="+mn-lt"/>
              </a:rPr>
              <a:t>W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życiu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ówczesnych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szkół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ważną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rolę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odgrywały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różne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akademie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"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ku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czci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",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pełne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zespołowych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występów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muzycznych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wzniosłych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recytacji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poetyckich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Uczestnictwo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nich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było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obowiązkowe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. W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pochodzie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1-majowym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również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sprawdzana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była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lista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ea typeface="+mn-lt"/>
                <a:cs typeface="+mn-lt"/>
              </a:rPr>
              <a:t>obecności</a:t>
            </a:r>
            <a:r>
              <a:rPr lang="en-US" sz="1800" b="1" i="1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47561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6EBF06A5-4173-45DE-87B1-0791E098A3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wewnątrz, tłum&#10;&#10;Opis wygenerowany automatycznie">
            <a:extLst>
              <a:ext uri="{FF2B5EF4-FFF2-40B4-BE49-F238E27FC236}">
                <a16:creationId xmlns="" xmlns:a16="http://schemas.microsoft.com/office/drawing/2014/main" id="{BF427F5A-6FE5-4CD5-9687-DB69CD4C4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842" r="8763" b="1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12" name="Freeform: Shape 12">
            <a:extLst>
              <a:ext uri="{FF2B5EF4-FFF2-40B4-BE49-F238E27FC236}">
                <a16:creationId xmlns="" xmlns:a16="http://schemas.microsoft.com/office/drawing/2014/main" id="{206E9F47-DC46-4A02-B5DB-26B56C39C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="" xmlns:a16="http://schemas.microsoft.com/office/drawing/2014/main" id="{E2BBF2BB-2A0D-408B-98B4-F4D9357E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2" y="635454"/>
            <a:ext cx="7970738" cy="533944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b="1" i="1" dirty="0">
                <a:solidFill>
                  <a:srgbClr val="FFFFFF"/>
                </a:solidFill>
                <a:cs typeface="Calibri"/>
              </a:rPr>
              <a:t>W dobie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peerelu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na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porządku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dziennym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był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też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tzw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.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ozy-uczniowie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, </a:t>
            </a:r>
          </a:p>
          <a:p>
            <a:pPr>
              <a:buNone/>
            </a:pP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którzy 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nabroili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,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musieli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zostawać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w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szkole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po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lekcjach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.</a:t>
            </a:r>
            <a:endParaRPr lang="en-US" sz="2000" b="1" i="1" dirty="0">
              <a:solidFill>
                <a:srgbClr val="FFFFFF"/>
              </a:solidFill>
              <a:cs typeface="Calibri"/>
            </a:endParaRPr>
          </a:p>
          <a:p>
            <a:endParaRPr lang="en-US" sz="2000" b="1" i="1" dirty="0">
              <a:solidFill>
                <a:srgbClr val="FFFFFF"/>
              </a:solidFill>
              <a:cs typeface="Calibri"/>
            </a:endParaRPr>
          </a:p>
          <a:p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Uczniowie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chętnie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oszczędzali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również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w 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tzw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. SKO,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czyli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Szkolnej</a:t>
            </a:r>
            <a:endParaRPr lang="en-US" b="1" i="1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Kasie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Oszczędności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. W 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je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j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ramach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można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było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gromadzić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endParaRPr lang="en-US" b="1" i="1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pieniądze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na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specjalnych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książeczkach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SKO.</a:t>
            </a:r>
            <a:endParaRPr lang="en-US" b="1" i="1" dirty="0">
              <a:cs typeface="Calibri"/>
            </a:endParaRPr>
          </a:p>
          <a:p>
            <a:endParaRPr lang="en-US" sz="2000" b="1" i="1" dirty="0">
              <a:solidFill>
                <a:srgbClr val="FFFFFF"/>
              </a:solidFill>
              <a:cs typeface="Calibri"/>
            </a:endParaRPr>
          </a:p>
          <a:p>
            <a:r>
              <a:rPr lang="en-US" sz="2000" b="1" i="1" dirty="0">
                <a:solidFill>
                  <a:srgbClr val="FFFFFF"/>
                </a:solidFill>
                <a:cs typeface="Calibri"/>
              </a:rPr>
              <a:t>Do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lamusa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odeszło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obowiązkowe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zbieranie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makulatury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w </a:t>
            </a:r>
            <a:endParaRPr lang="en-US" b="1" i="1" dirty="0">
              <a:cs typeface="Calibri"/>
            </a:endParaRPr>
          </a:p>
          <a:p>
            <a:pPr marL="0" indent="0">
              <a:buNone/>
            </a:pP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szkołach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.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 Dzisiaj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dzieci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zbierają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nakrętki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,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baterie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itd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.- To 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często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wiąże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się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z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pewną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ideą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, 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np. 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ochron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ą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środowiska</a:t>
            </a:r>
            <a:endParaRPr lang="en-US" sz="2000" b="1" i="1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lub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w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sp</a:t>
            </a:r>
            <a:r>
              <a:rPr lang="pl-PL" sz="2000" b="1" i="1" dirty="0" err="1" smtClean="0">
                <a:solidFill>
                  <a:srgbClr val="FFFFFF"/>
                </a:solidFill>
                <a:cs typeface="Calibri"/>
              </a:rPr>
              <a:t>arciem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dzieck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borykające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go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się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z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groźną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chorobą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.</a:t>
            </a:r>
            <a:endParaRPr lang="en-US" sz="2000" b="1" i="1" dirty="0">
              <a:cs typeface="Calibri"/>
            </a:endParaRPr>
          </a:p>
          <a:p>
            <a:endParaRPr lang="en-US" sz="2000" b="1" i="1" dirty="0">
              <a:solidFill>
                <a:srgbClr val="FFFFFF"/>
              </a:solidFill>
              <a:cs typeface="Calibri"/>
            </a:endParaRPr>
          </a:p>
          <a:p>
            <a:pPr marL="342900" indent="-342900"/>
            <a:r>
              <a:rPr lang="en-US" sz="2000" b="1" i="1" dirty="0">
                <a:solidFill>
                  <a:srgbClr val="FFFFFF"/>
                </a:solidFill>
                <a:cs typeface="Calibri"/>
              </a:rPr>
              <a:t>W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dawnych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czsach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wychowankowie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szkół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endParaRPr lang="en-US" b="1" i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podstawowych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i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licealnych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, w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ramach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prac</a:t>
            </a:r>
            <a:endParaRPr lang="en-US" sz="2000" b="1" i="1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połecznych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,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pl-PL" sz="2000" b="1" i="1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lang="en-US" sz="2000" b="1" i="1" dirty="0" err="1" smtClean="0">
                <a:solidFill>
                  <a:srgbClr val="FFFFFF"/>
                </a:solidFill>
                <a:cs typeface="Calibri"/>
              </a:rPr>
              <a:t>adzili</a:t>
            </a:r>
            <a:r>
              <a:rPr lang="en-US" sz="2000" b="1" i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cs typeface="Calibri"/>
              </a:rPr>
              <a:t>lasy</a:t>
            </a:r>
            <a:r>
              <a:rPr lang="en-US" sz="2000" b="1" i="1" dirty="0">
                <a:solidFill>
                  <a:srgbClr val="FFFFFF"/>
                </a:solidFill>
                <a:cs typeface="Calibri"/>
              </a:rPr>
              <a:t>.</a:t>
            </a:r>
          </a:p>
          <a:p>
            <a:endParaRPr lang="en-US" sz="2000" b="1" i="1" dirty="0">
              <a:solidFill>
                <a:srgbClr val="FFFFFF"/>
              </a:solidFill>
              <a:cs typeface="Calibri"/>
            </a:endParaRPr>
          </a:p>
          <a:p>
            <a:endParaRPr lang="en-US" sz="2000" b="1" i="1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661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="" xmlns:a16="http://schemas.microsoft.com/office/drawing/2014/main" id="{B5FA7C47-B7C1-4D2E-AB49-ED23BA34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="" xmlns:a16="http://schemas.microsoft.com/office/drawing/2014/main" id="{596EE156-ABF1-4329-A6BA-03B4254E08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19B9933F-AAB3-444A-8BB5-9CA194A8B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="" xmlns:a16="http://schemas.microsoft.com/office/drawing/2014/main" id="{7D20183A-0B1D-4A1F-89B1-ADBEDBC6E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="" xmlns:a16="http://schemas.microsoft.com/office/drawing/2014/main" id="{131031D3-26CD-4214-A9A4-5857EFA15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ent Placeholder 7">
            <a:extLst>
              <a:ext uri="{FF2B5EF4-FFF2-40B4-BE49-F238E27FC236}">
                <a16:creationId xmlns="" xmlns:a16="http://schemas.microsoft.com/office/drawing/2014/main" id="{6C708F00-300F-4041-AB52-1D8FAA3F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120" y="967732"/>
            <a:ext cx="3548794" cy="4847386"/>
          </a:xfrm>
        </p:spPr>
        <p:txBody>
          <a:bodyPr anchor="t">
            <a:normAutofit lnSpcReduction="10000"/>
          </a:bodyPr>
          <a:lstStyle/>
          <a:p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Placówki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edukacyjne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minionego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ustroju</a:t>
            </a:r>
            <a:r>
              <a:rPr lang="en-US" b="1" i="1" dirty="0" smtClean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kojarzą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się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pl-PL" b="1" i="1" dirty="0" smtClean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też z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 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cykliczną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fluoryzacją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i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obowiązkową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szklanką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mleka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dla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każdego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ucznia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,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zwłaszcza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w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dni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zimowe</a:t>
            </a:r>
            <a:r>
              <a:rPr lang="en-US" b="1" i="1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.</a:t>
            </a:r>
            <a:endParaRPr lang="en-US" b="1" i="1" dirty="0">
              <a:solidFill>
                <a:schemeClr val="bg1"/>
              </a:solidFill>
              <a:latin typeface="Arial Black"/>
              <a:cs typeface="Calibri"/>
            </a:endParaRPr>
          </a:p>
        </p:txBody>
      </p:sp>
      <p:pic>
        <p:nvPicPr>
          <p:cNvPr id="4" name="Obraz 4" descr="Obraz zawierający osoba, stojące, osoby&#10;&#10;Opis wygenerowany automatycznie">
            <a:extLst>
              <a:ext uri="{FF2B5EF4-FFF2-40B4-BE49-F238E27FC236}">
                <a16:creationId xmlns="" xmlns:a16="http://schemas.microsoft.com/office/drawing/2014/main" id="{29CCB4EC-7DAF-464C-99BE-76EC726E2A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268" y="1438349"/>
            <a:ext cx="6539075" cy="3661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1077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="" xmlns:a16="http://schemas.microsoft.com/office/drawing/2014/main" id="{6ECA6DCB-B7E1-40A9-9524-540C6DA40B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=""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9">
            <a:extLst>
              <a:ext uri="{FF2B5EF4-FFF2-40B4-BE49-F238E27FC236}">
                <a16:creationId xmlns="" xmlns:a16="http://schemas.microsoft.com/office/drawing/2014/main" id="{9815F41E-EB26-45C7-94B0-2044ADA0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8" y="251334"/>
            <a:ext cx="6040066" cy="6439756"/>
          </a:xfrm>
        </p:spPr>
        <p:txBody>
          <a:bodyPr anchor="ctr">
            <a:normAutofit/>
          </a:bodyPr>
          <a:lstStyle/>
          <a:p>
            <a:r>
              <a:rPr lang="pl-PL" sz="4000" b="1" i="1" dirty="0" smtClean="0">
                <a:latin typeface="Comic Sans MS"/>
                <a:cs typeface="Calibri"/>
              </a:rPr>
              <a:t>Tak wyglądały </a:t>
            </a:r>
            <a:endParaRPr lang="pl-PL" sz="4000" b="1" i="1" dirty="0" smtClean="0">
              <a:latin typeface="Comic Sans MS"/>
              <a:cs typeface="Calibri"/>
            </a:endParaRPr>
          </a:p>
          <a:p>
            <a:pPr>
              <a:buNone/>
            </a:pPr>
            <a:r>
              <a:rPr lang="pl-PL" sz="4000" b="1" i="1" dirty="0" smtClean="0">
                <a:latin typeface="Comic Sans MS"/>
                <a:cs typeface="Calibri"/>
              </a:rPr>
              <a:t> </a:t>
            </a:r>
            <a:r>
              <a:rPr lang="pl-PL" sz="4000" b="1" i="1" dirty="0" smtClean="0">
                <a:latin typeface="Comic Sans MS"/>
                <a:cs typeface="Calibri"/>
              </a:rPr>
              <a:t>dawne </a:t>
            </a:r>
            <a:r>
              <a:rPr lang="pl-PL" sz="4000" b="1" i="1" dirty="0" smtClean="0">
                <a:latin typeface="Comic Sans MS"/>
                <a:cs typeface="Calibri"/>
              </a:rPr>
              <a:t>pochody </a:t>
            </a:r>
            <a:endParaRPr lang="pl-PL" sz="4000" b="1" i="1" dirty="0" smtClean="0">
              <a:latin typeface="Comic Sans MS"/>
              <a:cs typeface="Calibri"/>
            </a:endParaRPr>
          </a:p>
          <a:p>
            <a:pPr>
              <a:buNone/>
            </a:pPr>
            <a:r>
              <a:rPr lang="pl-PL" sz="4000" b="1" i="1" dirty="0" smtClean="0">
                <a:latin typeface="Comic Sans MS"/>
                <a:cs typeface="Calibri"/>
              </a:rPr>
              <a:t>1 </a:t>
            </a:r>
            <a:r>
              <a:rPr lang="pl-PL" sz="4000" b="1" i="1" dirty="0" smtClean="0">
                <a:latin typeface="Comic Sans MS"/>
                <a:cs typeface="Calibri"/>
              </a:rPr>
              <a:t>majowe i apele.</a:t>
            </a:r>
            <a:endParaRPr lang="en-US" sz="4000" b="1" i="1" dirty="0">
              <a:latin typeface="Comic Sans MS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osoba, zewnętrzne, pozujący&#10;&#10;Opis wygenerowany automatycznie">
            <a:extLst>
              <a:ext uri="{FF2B5EF4-FFF2-40B4-BE49-F238E27FC236}">
                <a16:creationId xmlns="" xmlns:a16="http://schemas.microsoft.com/office/drawing/2014/main" id="{E683CA1E-08EB-426F-9EAE-AFEDAB0D1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04" r="3" b="3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CB5D2D7-DF65-4E86-BFBA-FFB9B5ACE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osoba, budynek, zewnętrzne, osoby&#10;&#10;Opis wygenerowany automatycznie">
            <a:extLst>
              <a:ext uri="{FF2B5EF4-FFF2-40B4-BE49-F238E27FC236}">
                <a16:creationId xmlns="" xmlns:a16="http://schemas.microsoft.com/office/drawing/2014/main" id="{C644DA81-4DB3-4A33-BD1F-9D988C3EE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574" r="-2" b="-2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4102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E0A5C5C-2A95-428E-9F6A-0D29EBD57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056F38F-7C4E-461D-8709-7D0024AE1F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7278469-3C3C-49CE-AEEE-E176A4900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1E5014-111C-4615-85FC-C594D4C3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82" y="1703321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b="1" i="1" dirty="0">
                <a:solidFill>
                  <a:schemeClr val="bg1"/>
                </a:solidFill>
                <a:latin typeface="Comic Sans MS"/>
                <a:cs typeface="Calibri Light"/>
              </a:rPr>
              <a:t>Dziś dawną szkołę wielu ludzi wspomina z sentymentem</a:t>
            </a:r>
            <a:endParaRPr lang="pl-PL" b="1" i="1">
              <a:solidFill>
                <a:schemeClr val="bg1"/>
              </a:solidFill>
              <a:latin typeface="Comic Sans M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3DC754C-7E09-422D-A8BB-AF632E90D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="" xmlns:a16="http://schemas.microsoft.com/office/drawing/2014/main" id="{4C6598AB-1C17-4D54-951C-A082D94AC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="" xmlns:a16="http://schemas.microsoft.com/office/drawing/2014/main" id="{C83B66D7-137D-4AC1-B172-53D60F08BE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6B92503-6984-4D15-8B98-8718709B78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08DDF938-524E-4C18-A47D-C00627832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2E1B932-8D1D-4F40-B20D-13EBD56A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468" y="510360"/>
            <a:ext cx="6360173" cy="62127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 i="1" dirty="0">
                <a:solidFill>
                  <a:srgbClr val="FFFF00"/>
                </a:solidFill>
                <a:cs typeface="Calibri"/>
              </a:rPr>
              <a:t>Wychowanków dawnych szkół wyróżniały obowiązkowe mundurki, a później fartuszki.</a:t>
            </a:r>
          </a:p>
          <a:p>
            <a:r>
              <a:rPr lang="pl-PL" b="1" i="1" dirty="0">
                <a:solidFill>
                  <a:srgbClr val="FFFF00"/>
                </a:solidFill>
                <a:cs typeface="Calibri"/>
              </a:rPr>
              <a:t>Na prawym ramieniu przyszywano tarczę szkolną.</a:t>
            </a:r>
          </a:p>
          <a:p>
            <a:r>
              <a:rPr lang="pl-PL" b="1" i="1" dirty="0">
                <a:solidFill>
                  <a:srgbClr val="FFFF00"/>
                </a:solidFill>
                <a:cs typeface="Calibri"/>
              </a:rPr>
              <a:t>Ze szkolnego życia zniknęły także ZPT, czyli zajęcia praktyczno-techniczne, na których można było nauczyć się praktycznie wszystkiego-od podstawowych zagadnień związanych z elektryką przez szycie i cerowanie, po pieczenie ciast. Przedmiot ten w szczątkowej formie przetrwał w technice.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="" xmlns:a16="http://schemas.microsoft.com/office/drawing/2014/main" id="{3773FAF5-C452-4455-9411-D6AF5EBD4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ECA0D96-F63C-4F7B-BE16-0F3FE76D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4F83A81-0546-400A-918A-90C9C48B81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741F692-A5B6-4215-86D9-B1FD4FF26A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CC0876CB-9C60-4580-8FED-CD64EC766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879B3B7-48DB-4D3A-BB33-02766EAD3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847341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698</Words>
  <Application>Microsoft Office PowerPoint</Application>
  <PresentationFormat>Niestandardowy</PresentationFormat>
  <Paragraphs>96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Szkoła kiedyś i dziś.  Co się zmieniło?</vt:lpstr>
      <vt:lpstr>Slajd 4</vt:lpstr>
      <vt:lpstr>Slajd 5</vt:lpstr>
      <vt:lpstr>Slajd 6</vt:lpstr>
      <vt:lpstr>Slajd 7</vt:lpstr>
      <vt:lpstr>Slajd 8</vt:lpstr>
      <vt:lpstr>Dziś dawną szkołę wielu ludzi wspomina z sentymentem</vt:lpstr>
      <vt:lpstr>Tradycja Dnia Nauczyciela</vt:lpstr>
      <vt:lpstr>Szkoły w innych krajach</vt:lpstr>
      <vt:lpstr>#1 Japonia</vt:lpstr>
      <vt:lpstr>#2 Francja</vt:lpstr>
      <vt:lpstr>#3 Australia</vt:lpstr>
      <vt:lpstr>#4 Finlandia </vt:lpstr>
      <vt:lpstr>Trochę o naszej szkole</vt:lpstr>
      <vt:lpstr>Slajd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user</cp:lastModifiedBy>
  <cp:revision>655</cp:revision>
  <dcterms:created xsi:type="dcterms:W3CDTF">2021-10-02T15:45:52Z</dcterms:created>
  <dcterms:modified xsi:type="dcterms:W3CDTF">2021-10-12T19:38:53Z</dcterms:modified>
</cp:coreProperties>
</file>