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60" r:id="rId6"/>
    <p:sldId id="259" r:id="rId7"/>
    <p:sldId id="261" r:id="rId8"/>
    <p:sldId id="262" r:id="rId9"/>
    <p:sldId id="263" r:id="rId10"/>
    <p:sldId id="264" r:id="rId11"/>
    <p:sldId id="267" r:id="rId12"/>
    <p:sldId id="265" r:id="rId13"/>
    <p:sldId id="266"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l-PL" smtClean="0"/>
              <a:t>Kliknij, aby edytować styl</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10/16/2021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341D2AC3-6A0B-4169-B1EA-E3AE8B351BDD}"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l-PL" smtClean="0"/>
              <a:t>Kliknij, aby edytować styl</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DD4B9363-8B87-41B7-9F8E-64519CBB8F34}"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l-PL" smtClean="0"/>
              <a:t>Kliknij, aby edytować styl</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EAEF5746-5284-4951-9F37-7AE924EDBCB7}"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l-PL" smtClean="0"/>
              <a:t>Kliknij, aby edytować styl</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02398B29-7265-4A65-A2A4-6703C057B7C1}"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l-PL" smtClean="0"/>
              <a:t>Kliknij, aby edytować styl</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28FBA082-94DF-4C4B-A041-6624924AB0A8}" type="datetimeFigureOut">
              <a:rPr lang="en-US" dirty="0"/>
              <a:t>10/16/2021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l-PL" smtClean="0"/>
              <a:t>Kliknij, aby edytować styl</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B27686C4-3AB5-4E0C-86CA-FB108C350AA9}" type="datetimeFigureOut">
              <a:rPr lang="en-US" dirty="0"/>
              <a:t>10/16/2021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l-PL" smtClean="0"/>
              <a:t>Kliknij, aby edytować styl</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l-PL" smtClean="0"/>
              <a:t>Kliknij, aby edytować styl</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l-PL" smtClean="0"/>
              <a:t>Kliknij, aby edytować styl</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0F7F47CF-67C9-420C-80A5-E2069FF0C2DF}" type="datetimeFigureOut">
              <a:rPr lang="en-US" dirty="0"/>
              <a:t>10/16/2021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l-PL" smtClean="0"/>
              <a:t>Kliknij, aby edytować styl</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2" name="Content Placeholder 3"/>
          <p:cNvSpPr>
            <a:spLocks noGrp="1"/>
          </p:cNvSpPr>
          <p:nvPr>
            <p:ph sz="quarter" idx="13"/>
          </p:nvPr>
        </p:nvSpPr>
        <p:spPr>
          <a:xfrm>
            <a:off x="685802" y="2861733"/>
            <a:ext cx="5088712" cy="2512852"/>
          </a:xfrm>
        </p:spPr>
        <p:txBody>
          <a:bodyPr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3" name="Content Placeholder 5"/>
          <p:cNvSpPr>
            <a:spLocks noGrp="1"/>
          </p:cNvSpPr>
          <p:nvPr>
            <p:ph sz="quarter" idx="14"/>
          </p:nvPr>
        </p:nvSpPr>
        <p:spPr>
          <a:xfrm>
            <a:off x="5993969" y="2861733"/>
            <a:ext cx="5088713" cy="2512852"/>
          </a:xfrm>
        </p:spPr>
        <p:txBody>
          <a:bodyPr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10/16/2021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10/16/2021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10/16/2021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l-PL" smtClean="0"/>
              <a:t>Kliknij, aby edytować styl</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0C3BFE2-83B7-4B0A-B9D3-AB28331082B3}"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2EF78E3-FDA3-4D28-AAA2-0B81F349A39D}" type="datetimeFigureOut">
              <a:rPr lang="en-US" dirty="0"/>
              <a:t>10/16/2021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10/16/2021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Odzyskanie niepodległości</a:t>
            </a:r>
            <a:endParaRPr lang="pl-PL" dirty="0"/>
          </a:p>
        </p:txBody>
      </p:sp>
      <p:sp>
        <p:nvSpPr>
          <p:cNvPr id="3" name="Podtytuł 2"/>
          <p:cNvSpPr>
            <a:spLocks noGrp="1"/>
          </p:cNvSpPr>
          <p:nvPr>
            <p:ph type="subTitle" idx="1"/>
          </p:nvPr>
        </p:nvSpPr>
        <p:spPr/>
        <p:txBody>
          <a:bodyPr/>
          <a:lstStyle/>
          <a:p>
            <a:r>
              <a:rPr lang="pl-PL" dirty="0" smtClean="0"/>
              <a:t>11 listopad 1918</a:t>
            </a:r>
            <a:endParaRPr lang="pl-PL" dirty="0"/>
          </a:p>
        </p:txBody>
      </p:sp>
      <p:pic>
        <p:nvPicPr>
          <p:cNvPr id="4" name="Obraz 3"/>
          <p:cNvPicPr>
            <a:picLocks noChangeAspect="1"/>
          </p:cNvPicPr>
          <p:nvPr/>
        </p:nvPicPr>
        <p:blipFill>
          <a:blip r:embed="rId2"/>
          <a:stretch>
            <a:fillRect/>
          </a:stretch>
        </p:blipFill>
        <p:spPr>
          <a:xfrm>
            <a:off x="791623" y="711178"/>
            <a:ext cx="2754836" cy="3831726"/>
          </a:xfrm>
          <a:prstGeom prst="rect">
            <a:avLst/>
          </a:prstGeom>
        </p:spPr>
      </p:pic>
      <p:sp>
        <p:nvSpPr>
          <p:cNvPr id="5" name="pole tekstowe 4"/>
          <p:cNvSpPr txBox="1"/>
          <p:nvPr/>
        </p:nvSpPr>
        <p:spPr>
          <a:xfrm>
            <a:off x="8405611" y="39946"/>
            <a:ext cx="3786389" cy="369332"/>
          </a:xfrm>
          <a:prstGeom prst="rect">
            <a:avLst/>
          </a:prstGeom>
          <a:noFill/>
        </p:spPr>
        <p:txBody>
          <a:bodyPr wrap="square" rtlCol="0">
            <a:spAutoFit/>
          </a:bodyPr>
          <a:lstStyle/>
          <a:p>
            <a:r>
              <a:rPr lang="pl-PL" dirty="0" smtClean="0"/>
              <a:t>Kinga Miarka klasa 8a</a:t>
            </a:r>
            <a:endParaRPr lang="pl-PL" dirty="0"/>
          </a:p>
        </p:txBody>
      </p:sp>
    </p:spTree>
    <p:extLst>
      <p:ext uri="{BB962C8B-B14F-4D97-AF65-F5344CB8AC3E}">
        <p14:creationId xmlns:p14="http://schemas.microsoft.com/office/powerpoint/2010/main" val="697958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Łącznik prosty ze strzałką 14"/>
          <p:cNvCxnSpPr/>
          <p:nvPr/>
        </p:nvCxnSpPr>
        <p:spPr>
          <a:xfrm>
            <a:off x="193183" y="740532"/>
            <a:ext cx="1123037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Prostokąt 3"/>
          <p:cNvSpPr/>
          <p:nvPr/>
        </p:nvSpPr>
        <p:spPr>
          <a:xfrm>
            <a:off x="373486" y="566668"/>
            <a:ext cx="1841679" cy="34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7 listopada</a:t>
            </a:r>
            <a:endParaRPr lang="pl-PL" dirty="0"/>
          </a:p>
        </p:txBody>
      </p:sp>
      <p:sp>
        <p:nvSpPr>
          <p:cNvPr id="5" name="Prostokąt 4"/>
          <p:cNvSpPr/>
          <p:nvPr/>
        </p:nvSpPr>
        <p:spPr>
          <a:xfrm>
            <a:off x="3206838" y="566669"/>
            <a:ext cx="1738648" cy="34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10 listopada</a:t>
            </a:r>
            <a:endParaRPr lang="pl-PL" dirty="0"/>
          </a:p>
        </p:txBody>
      </p:sp>
      <p:sp>
        <p:nvSpPr>
          <p:cNvPr id="6" name="Prostokąt 5"/>
          <p:cNvSpPr/>
          <p:nvPr/>
        </p:nvSpPr>
        <p:spPr>
          <a:xfrm>
            <a:off x="5937159" y="566669"/>
            <a:ext cx="2073499" cy="34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11 listopada</a:t>
            </a:r>
            <a:endParaRPr lang="pl-PL" dirty="0"/>
          </a:p>
        </p:txBody>
      </p:sp>
      <p:sp>
        <p:nvSpPr>
          <p:cNvPr id="7" name="Prostokąt 6"/>
          <p:cNvSpPr/>
          <p:nvPr/>
        </p:nvSpPr>
        <p:spPr>
          <a:xfrm>
            <a:off x="9002331" y="566669"/>
            <a:ext cx="2112135" cy="3477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14 listopada</a:t>
            </a:r>
            <a:endParaRPr lang="pl-PL" dirty="0"/>
          </a:p>
        </p:txBody>
      </p:sp>
      <p:sp>
        <p:nvSpPr>
          <p:cNvPr id="8" name="Prostokąt 7"/>
          <p:cNvSpPr/>
          <p:nvPr/>
        </p:nvSpPr>
        <p:spPr>
          <a:xfrm>
            <a:off x="313383" y="1050358"/>
            <a:ext cx="2374006" cy="1200329"/>
          </a:xfrm>
          <a:prstGeom prst="rect">
            <a:avLst/>
          </a:prstGeom>
        </p:spPr>
        <p:txBody>
          <a:bodyPr wrap="square">
            <a:spAutoFit/>
          </a:bodyPr>
          <a:lstStyle/>
          <a:p>
            <a:r>
              <a:rPr lang="pl-PL" dirty="0"/>
              <a:t>powstanie Tymczasowego Rządu Ludowego Republiki Polskiej w Lublinie</a:t>
            </a:r>
          </a:p>
        </p:txBody>
      </p:sp>
      <p:sp>
        <p:nvSpPr>
          <p:cNvPr id="9" name="Prostokąt 8"/>
          <p:cNvSpPr/>
          <p:nvPr/>
        </p:nvSpPr>
        <p:spPr>
          <a:xfrm>
            <a:off x="3206838" y="1031770"/>
            <a:ext cx="2386885" cy="923330"/>
          </a:xfrm>
          <a:prstGeom prst="rect">
            <a:avLst/>
          </a:prstGeom>
        </p:spPr>
        <p:txBody>
          <a:bodyPr wrap="square">
            <a:spAutoFit/>
          </a:bodyPr>
          <a:lstStyle/>
          <a:p>
            <a:r>
              <a:rPr lang="pl-PL" dirty="0"/>
              <a:t>przyjazd Józefa Piłsudskiego </a:t>
            </a:r>
          </a:p>
          <a:p>
            <a:r>
              <a:rPr lang="pl-PL" dirty="0"/>
              <a:t>do Warszawy</a:t>
            </a:r>
          </a:p>
        </p:txBody>
      </p:sp>
      <p:sp>
        <p:nvSpPr>
          <p:cNvPr id="10" name="Prostokąt 9"/>
          <p:cNvSpPr/>
          <p:nvPr/>
        </p:nvSpPr>
        <p:spPr>
          <a:xfrm>
            <a:off x="5892081" y="1050358"/>
            <a:ext cx="2545723" cy="2031325"/>
          </a:xfrm>
          <a:prstGeom prst="rect">
            <a:avLst/>
          </a:prstGeom>
        </p:spPr>
        <p:txBody>
          <a:bodyPr wrap="square">
            <a:spAutoFit/>
          </a:bodyPr>
          <a:lstStyle/>
          <a:p>
            <a:r>
              <a:rPr lang="pl-PL" dirty="0"/>
              <a:t>przekazanie przez Radę </a:t>
            </a:r>
          </a:p>
          <a:p>
            <a:r>
              <a:rPr lang="pl-PL" dirty="0"/>
              <a:t>Regencyjną dowództwa </a:t>
            </a:r>
          </a:p>
          <a:p>
            <a:r>
              <a:rPr lang="pl-PL" dirty="0"/>
              <a:t>nad wojskiem Józefowi </a:t>
            </a:r>
          </a:p>
          <a:p>
            <a:r>
              <a:rPr lang="pl-PL" dirty="0"/>
              <a:t>Piłsudskiemu – </a:t>
            </a:r>
            <a:r>
              <a:rPr lang="pl-PL" dirty="0">
                <a:solidFill>
                  <a:srgbClr val="FF0000"/>
                </a:solidFill>
              </a:rPr>
              <a:t>odzyskanie </a:t>
            </a:r>
          </a:p>
          <a:p>
            <a:r>
              <a:rPr lang="pl-PL" dirty="0">
                <a:solidFill>
                  <a:srgbClr val="FF0000"/>
                </a:solidFill>
              </a:rPr>
              <a:t>Niepodległości przez Polskę</a:t>
            </a:r>
          </a:p>
        </p:txBody>
      </p:sp>
      <p:sp>
        <p:nvSpPr>
          <p:cNvPr id="11" name="Prostokąt 10"/>
          <p:cNvSpPr/>
          <p:nvPr/>
        </p:nvSpPr>
        <p:spPr>
          <a:xfrm>
            <a:off x="9002331" y="1050358"/>
            <a:ext cx="2309611" cy="1477328"/>
          </a:xfrm>
          <a:prstGeom prst="rect">
            <a:avLst/>
          </a:prstGeom>
        </p:spPr>
        <p:txBody>
          <a:bodyPr wrap="square">
            <a:spAutoFit/>
          </a:bodyPr>
          <a:lstStyle/>
          <a:p>
            <a:r>
              <a:rPr lang="pl-PL" dirty="0"/>
              <a:t>przekazanie przez Radę </a:t>
            </a:r>
          </a:p>
          <a:p>
            <a:r>
              <a:rPr lang="pl-PL" dirty="0"/>
              <a:t>Regencyjną </a:t>
            </a:r>
          </a:p>
          <a:p>
            <a:r>
              <a:rPr lang="pl-PL" dirty="0"/>
              <a:t>Józefowi Piłsudskiemu </a:t>
            </a:r>
          </a:p>
          <a:p>
            <a:r>
              <a:rPr lang="pl-PL" dirty="0"/>
              <a:t>władzy politycznej</a:t>
            </a:r>
          </a:p>
        </p:txBody>
      </p:sp>
      <p:sp>
        <p:nvSpPr>
          <p:cNvPr id="12" name="Prostokąt 11"/>
          <p:cNvSpPr/>
          <p:nvPr/>
        </p:nvSpPr>
        <p:spPr>
          <a:xfrm>
            <a:off x="6096000" y="4126433"/>
            <a:ext cx="6096000" cy="923330"/>
          </a:xfrm>
          <a:prstGeom prst="rect">
            <a:avLst/>
          </a:prstGeom>
        </p:spPr>
        <p:txBody>
          <a:bodyPr>
            <a:spAutoFit/>
          </a:bodyPr>
          <a:lstStyle/>
          <a:p>
            <a:r>
              <a:rPr lang="pl-PL" dirty="0"/>
              <a:t>Powitanie Józefa Piłsudskiego </a:t>
            </a:r>
          </a:p>
          <a:p>
            <a:r>
              <a:rPr lang="pl-PL" dirty="0"/>
              <a:t>w Warszawie po przybyciu </a:t>
            </a:r>
          </a:p>
          <a:p>
            <a:r>
              <a:rPr lang="pl-PL" dirty="0"/>
              <a:t>z Krakowa</a:t>
            </a:r>
          </a:p>
        </p:txBody>
      </p:sp>
      <p:pic>
        <p:nvPicPr>
          <p:cNvPr id="13" name="Obraz 12"/>
          <p:cNvPicPr>
            <a:picLocks noChangeAspect="1"/>
          </p:cNvPicPr>
          <p:nvPr/>
        </p:nvPicPr>
        <p:blipFill>
          <a:blip r:embed="rId2"/>
          <a:stretch>
            <a:fillRect/>
          </a:stretch>
        </p:blipFill>
        <p:spPr>
          <a:xfrm>
            <a:off x="1939875" y="2575805"/>
            <a:ext cx="3952206" cy="2473958"/>
          </a:xfrm>
          <a:prstGeom prst="rect">
            <a:avLst/>
          </a:prstGeom>
        </p:spPr>
      </p:pic>
    </p:spTree>
    <p:extLst>
      <p:ext uri="{BB962C8B-B14F-4D97-AF65-F5344CB8AC3E}">
        <p14:creationId xmlns:p14="http://schemas.microsoft.com/office/powerpoint/2010/main" val="302112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97" y="410546"/>
            <a:ext cx="5410955" cy="5315692"/>
          </a:xfrm>
          <a:prstGeom prst="rect">
            <a:avLst/>
          </a:prstGeom>
          <a:ln>
            <a:noFill/>
          </a:ln>
          <a:effectLst>
            <a:softEdge rad="112500"/>
          </a:effectLst>
        </p:spPr>
      </p:pic>
      <p:pic>
        <p:nvPicPr>
          <p:cNvPr id="5" name="Obraz 4" descr="Wycinek ekranu"/>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134"/>
          <a:stretch/>
        </p:blipFill>
        <p:spPr>
          <a:xfrm>
            <a:off x="6173272" y="410546"/>
            <a:ext cx="3580327" cy="2490343"/>
          </a:xfrm>
          <a:prstGeom prst="rect">
            <a:avLst/>
          </a:prstGeom>
        </p:spPr>
      </p:pic>
      <p:sp>
        <p:nvSpPr>
          <p:cNvPr id="6" name="Prostokąt 5"/>
          <p:cNvSpPr/>
          <p:nvPr/>
        </p:nvSpPr>
        <p:spPr>
          <a:xfrm>
            <a:off x="5890852" y="4969896"/>
            <a:ext cx="6096000" cy="923330"/>
          </a:xfrm>
          <a:prstGeom prst="rect">
            <a:avLst/>
          </a:prstGeom>
        </p:spPr>
        <p:txBody>
          <a:bodyPr>
            <a:spAutoFit/>
          </a:bodyPr>
          <a:lstStyle/>
          <a:p>
            <a:r>
              <a:rPr lang="pl-PL" dirty="0"/>
              <a:t>Odzyskiwanie niepodległości przez Polskę: październik-grudzień 1918 roku</a:t>
            </a:r>
          </a:p>
          <a:p>
            <a:endParaRPr lang="pl-PL" dirty="0"/>
          </a:p>
        </p:txBody>
      </p:sp>
    </p:spTree>
    <p:extLst>
      <p:ext uri="{BB962C8B-B14F-4D97-AF65-F5344CB8AC3E}">
        <p14:creationId xmlns:p14="http://schemas.microsoft.com/office/powerpoint/2010/main" val="3422836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Wycinek ekranu"/>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592" y="200598"/>
            <a:ext cx="5622239" cy="5994139"/>
          </a:xfrm>
          <a:prstGeom prst="rect">
            <a:avLst/>
          </a:prstGeom>
        </p:spPr>
      </p:pic>
      <p:pic>
        <p:nvPicPr>
          <p:cNvPr id="5" name="Obraz 4" descr="Wycinek ekranu"/>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3758" y="103032"/>
            <a:ext cx="3126097" cy="6426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166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218941" y="296214"/>
            <a:ext cx="10856890" cy="584775"/>
          </a:xfrm>
          <a:prstGeom prst="rect">
            <a:avLst/>
          </a:prstGeom>
          <a:noFill/>
        </p:spPr>
        <p:txBody>
          <a:bodyPr wrap="square" rtlCol="0">
            <a:spAutoFit/>
          </a:bodyPr>
          <a:lstStyle/>
          <a:p>
            <a:r>
              <a:rPr lang="pl-PL" sz="3200" dirty="0" smtClean="0"/>
              <a:t>Wydarzenia, które przyczyniły się do odzyskania niepodległości</a:t>
            </a:r>
            <a:endParaRPr lang="pl-PL" sz="3200" dirty="0"/>
          </a:p>
        </p:txBody>
      </p:sp>
      <p:sp>
        <p:nvSpPr>
          <p:cNvPr id="5" name="Prostokąt 4"/>
          <p:cNvSpPr/>
          <p:nvPr/>
        </p:nvSpPr>
        <p:spPr>
          <a:xfrm>
            <a:off x="218941" y="1112159"/>
            <a:ext cx="10856890" cy="4524315"/>
          </a:xfrm>
          <a:prstGeom prst="rect">
            <a:avLst/>
          </a:prstGeom>
        </p:spPr>
        <p:txBody>
          <a:bodyPr wrap="square">
            <a:spAutoFit/>
          </a:bodyPr>
          <a:lstStyle/>
          <a:p>
            <a:r>
              <a:rPr lang="pl-PL" sz="2400" dirty="0"/>
              <a:t> Początek realnego odzyskiwania niepodległości rozpoczął się 5 listopada 1916 roku, gdy cesarze Niemiec i Austro-Węgier ogłosili odezwę, w której zapowiedzieli utworzenie państwa polskiego (niedawno obchodziliśmy setną rocznicę tego wydarzenia). Choć ten akt był przede wszystkim wymuszony przez sytuację międzynarodową, to sprawił on, że Polacy mogli dalej torować sobie drogę do niepodległości. Zwłaszcza, że dzięki niemu mogły powstać pierwsze fundamenty, zwłaszcza administracyjne, pod odrodzenie Rzeczpospolitej.</a:t>
            </a:r>
          </a:p>
          <a:p>
            <a:endParaRPr lang="pl-PL" sz="2400" dirty="0"/>
          </a:p>
          <a:p>
            <a:r>
              <a:rPr lang="pl-PL" sz="2400" dirty="0"/>
              <a:t>Właśnie dzięki temu aktowi, niedługo po jego ogłoszeniu, gdyż 14 stycznia 1917 roku, mogła rozpocząć swoją działalność Tymczasowa Rada Stanu - to pozwoliło na zaistnienie Królestwa Polskiego. W drugiej połowie 1917 r. Rada Regencyjna oficjalnie przejęła obowiązki głowy państwa - stało się to 12 </a:t>
            </a:r>
            <a:r>
              <a:rPr lang="pl-PL" sz="2400" dirty="0" smtClean="0"/>
              <a:t>września.</a:t>
            </a:r>
            <a:endParaRPr lang="pl-PL" sz="2400" dirty="0"/>
          </a:p>
        </p:txBody>
      </p:sp>
    </p:spTree>
    <p:extLst>
      <p:ext uri="{BB962C8B-B14F-4D97-AF65-F5344CB8AC3E}">
        <p14:creationId xmlns:p14="http://schemas.microsoft.com/office/powerpoint/2010/main" val="68560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01769" y="148586"/>
            <a:ext cx="11234670" cy="1477328"/>
          </a:xfrm>
          <a:prstGeom prst="rect">
            <a:avLst/>
          </a:prstGeom>
        </p:spPr>
        <p:txBody>
          <a:bodyPr wrap="square">
            <a:spAutoFit/>
          </a:bodyPr>
          <a:lstStyle/>
          <a:p>
            <a:r>
              <a:rPr lang="pl-PL" dirty="0" smtClean="0"/>
              <a:t>Później</a:t>
            </a:r>
            <a:r>
              <a:rPr lang="pl-PL" dirty="0"/>
              <a:t>, przez prawie rok, nic w sprawie polskiej się nie zadziało: głównie ze względu na wydarzenia związane finiszem I wojny światowej. Dopiero 7 października doszło do przełomu: Rada Regencyjna Królestwa Polskiego ogłosiła niepodległość Polski. To pociągnęło za sobą lawinę zdarzeń:</a:t>
            </a:r>
          </a:p>
          <a:p>
            <a:endParaRPr lang="pl-PL" dirty="0"/>
          </a:p>
          <a:p>
            <a:r>
              <a:rPr lang="pl-PL" dirty="0"/>
              <a:t>    </a:t>
            </a:r>
          </a:p>
        </p:txBody>
      </p:sp>
      <p:sp>
        <p:nvSpPr>
          <p:cNvPr id="7" name="Prostokąt 6"/>
          <p:cNvSpPr/>
          <p:nvPr/>
        </p:nvSpPr>
        <p:spPr>
          <a:xfrm>
            <a:off x="201769" y="1171523"/>
            <a:ext cx="6096000" cy="4247317"/>
          </a:xfrm>
          <a:prstGeom prst="rect">
            <a:avLst/>
          </a:prstGeom>
        </p:spPr>
        <p:txBody>
          <a:bodyPr>
            <a:spAutoFit/>
          </a:bodyPr>
          <a:lstStyle/>
          <a:p>
            <a:pPr marL="285750" indent="-285750">
              <a:buFont typeface="Arial" panose="020B0604020202020204" pitchFamily="34" charset="0"/>
              <a:buChar char="•"/>
            </a:pPr>
            <a:r>
              <a:rPr lang="pl-PL" dirty="0"/>
              <a:t> 18 października Hans von </a:t>
            </a:r>
            <a:r>
              <a:rPr lang="pl-PL" dirty="0" err="1"/>
              <a:t>Beseler</a:t>
            </a:r>
            <a:r>
              <a:rPr lang="pl-PL" dirty="0"/>
              <a:t>, Naczelny Dowódca Polskiej Siły Zbrojnej, uznaje zwierzchność Rady Regencyjnej nad Wojskiem Polskim</a:t>
            </a:r>
          </a:p>
          <a:p>
            <a:pPr marL="285750" indent="-285750">
              <a:buFont typeface="Arial" panose="020B0604020202020204" pitchFamily="34" charset="0"/>
              <a:buChar char="•"/>
            </a:pPr>
            <a:r>
              <a:rPr lang="pl-PL" dirty="0"/>
              <a:t>19 października powstała Rada Narodowa Księstwa Cieszyńskiego</a:t>
            </a:r>
          </a:p>
          <a:p>
            <a:pPr marL="285750" indent="-285750">
              <a:buFont typeface="Arial" panose="020B0604020202020204" pitchFamily="34" charset="0"/>
              <a:buChar char="•"/>
            </a:pPr>
            <a:r>
              <a:rPr lang="pl-PL" dirty="0"/>
              <a:t>23 października powołano rząd Józefa Świeżyńskiego</a:t>
            </a:r>
          </a:p>
          <a:p>
            <a:pPr marL="285750" indent="-285750">
              <a:buFont typeface="Arial" panose="020B0604020202020204" pitchFamily="34" charset="0"/>
              <a:buChar char="•"/>
            </a:pPr>
            <a:r>
              <a:rPr lang="pl-PL" dirty="0"/>
              <a:t>30 października Rada Narodowa Księstwa Cieszyńskiego proklamowała przynależność państwową do Polski</a:t>
            </a:r>
          </a:p>
          <a:p>
            <a:pPr marL="285750" indent="-285750">
              <a:buFont typeface="Arial" panose="020B0604020202020204" pitchFamily="34" charset="0"/>
              <a:buChar char="•"/>
            </a:pPr>
            <a:r>
              <a:rPr lang="pl-PL" dirty="0"/>
              <a:t>31 października i 1 listopada rozpoczęło się rozbrajanie wojsk niemieckich i austriackich</a:t>
            </a:r>
          </a:p>
          <a:p>
            <a:pPr marL="285750" indent="-285750">
              <a:buFont typeface="Arial" panose="020B0604020202020204" pitchFamily="34" charset="0"/>
              <a:buChar char="•"/>
            </a:pPr>
            <a:r>
              <a:rPr lang="pl-PL" dirty="0"/>
              <a:t>W nocy z 6 na 7 listopada powstaje rząd Ignacego Daszyńskiego</a:t>
            </a:r>
          </a:p>
          <a:p>
            <a:pPr marL="285750" indent="-285750">
              <a:buFont typeface="Arial" panose="020B0604020202020204" pitchFamily="34" charset="0"/>
              <a:buChar char="•"/>
            </a:pPr>
            <a:r>
              <a:rPr lang="pl-PL" dirty="0"/>
              <a:t>10 listopada do Warszawy przyjeżdża Józef Piłsudski, a Hans von </a:t>
            </a:r>
            <a:r>
              <a:rPr lang="pl-PL" dirty="0" err="1"/>
              <a:t>Beseler</a:t>
            </a:r>
            <a:r>
              <a:rPr lang="pl-PL" dirty="0"/>
              <a:t> formalnie przekazuje władzę Radzie Regencyjnej</a:t>
            </a:r>
          </a:p>
        </p:txBody>
      </p:sp>
      <p:sp>
        <p:nvSpPr>
          <p:cNvPr id="8" name="Prostokąt 7"/>
          <p:cNvSpPr/>
          <p:nvPr/>
        </p:nvSpPr>
        <p:spPr>
          <a:xfrm>
            <a:off x="6415358" y="1171523"/>
            <a:ext cx="4903491" cy="4247317"/>
          </a:xfrm>
          <a:prstGeom prst="rect">
            <a:avLst/>
          </a:prstGeom>
        </p:spPr>
        <p:txBody>
          <a:bodyPr wrap="square">
            <a:spAutoFit/>
          </a:bodyPr>
          <a:lstStyle/>
          <a:p>
            <a:pPr marL="285750" indent="-285750">
              <a:buFont typeface="Arial" panose="020B0604020202020204" pitchFamily="34" charset="0"/>
              <a:buChar char="•"/>
            </a:pPr>
            <a:r>
              <a:rPr lang="pl-PL" dirty="0"/>
              <a:t> 11 listopada Rada Regencyjna przekazuje władzę nad wojskiem Piłsudskiemu</a:t>
            </a:r>
          </a:p>
          <a:p>
            <a:pPr marL="285750" indent="-285750">
              <a:buFont typeface="Arial" panose="020B0604020202020204" pitchFamily="34" charset="0"/>
              <a:buChar char="•"/>
            </a:pPr>
            <a:r>
              <a:rPr lang="pl-PL" dirty="0"/>
              <a:t>12 listopada Józef Piłsudski otrzymuje misję utworzenia Rządu Narodowego, jednocześnie zostaje Naczelnym Wodzem</a:t>
            </a:r>
          </a:p>
          <a:p>
            <a:pPr marL="285750" indent="-285750">
              <a:buFont typeface="Arial" panose="020B0604020202020204" pitchFamily="34" charset="0"/>
              <a:buChar char="•"/>
            </a:pPr>
            <a:r>
              <a:rPr lang="pl-PL" dirty="0"/>
              <a:t>14 listopada Rada Regencyjna zostaje rozwiązana, państwo trafia w ręce Piłsudskiego, który mianuje Daszyńskiego premierem</a:t>
            </a:r>
          </a:p>
          <a:p>
            <a:pPr marL="285750" indent="-285750">
              <a:buFont typeface="Arial" panose="020B0604020202020204" pitchFamily="34" charset="0"/>
              <a:buChar char="•"/>
            </a:pPr>
            <a:r>
              <a:rPr lang="pl-PL" dirty="0"/>
              <a:t>17 listopada w miejsce Daszyńskiego powołany zostaje Jędrzej Moraczewski</a:t>
            </a:r>
          </a:p>
          <a:p>
            <a:pPr marL="285750" indent="-285750">
              <a:buFont typeface="Arial" panose="020B0604020202020204" pitchFamily="34" charset="0"/>
              <a:buChar char="•"/>
            </a:pPr>
            <a:r>
              <a:rPr lang="pl-PL" dirty="0"/>
              <a:t>19 listopada nadana zostaje depesza notyfikująca (podpisana przez Piłsudskiego 16 listopada) powstanie niepodległego Państwa Polskiego</a:t>
            </a:r>
          </a:p>
        </p:txBody>
      </p:sp>
    </p:spTree>
    <p:extLst>
      <p:ext uri="{BB962C8B-B14F-4D97-AF65-F5344CB8AC3E}">
        <p14:creationId xmlns:p14="http://schemas.microsoft.com/office/powerpoint/2010/main" val="669137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40405" y="391560"/>
            <a:ext cx="6096000" cy="646331"/>
          </a:xfrm>
          <a:prstGeom prst="rect">
            <a:avLst/>
          </a:prstGeom>
        </p:spPr>
        <p:txBody>
          <a:bodyPr>
            <a:spAutoFit/>
          </a:bodyPr>
          <a:lstStyle/>
          <a:p>
            <a:r>
              <a:rPr lang="pl-PL" dirty="0"/>
              <a:t>„Chcemy Polski niepodległej, abyśmy tam mogli urządzić życie lepsze i sprawiedliwsze dla wszystkich.</a:t>
            </a:r>
          </a:p>
        </p:txBody>
      </p:sp>
      <p:sp>
        <p:nvSpPr>
          <p:cNvPr id="5" name="Prostokąt 4"/>
          <p:cNvSpPr/>
          <p:nvPr/>
        </p:nvSpPr>
        <p:spPr>
          <a:xfrm>
            <a:off x="4966952" y="1513842"/>
            <a:ext cx="6096000" cy="923330"/>
          </a:xfrm>
          <a:prstGeom prst="rect">
            <a:avLst/>
          </a:prstGeom>
        </p:spPr>
        <p:txBody>
          <a:bodyPr>
            <a:spAutoFit/>
          </a:bodyPr>
          <a:lstStyle/>
          <a:p>
            <a:r>
              <a:rPr lang="pl-PL" dirty="0"/>
              <a:t>„Obowiązki względem ojczyzny, to nie tylko obowiązki względem Polaków dzisiejszych, ale także względem pokoleń minionych i tych co po nas przyjdą</a:t>
            </a:r>
            <a:r>
              <a:rPr lang="pl-PL" dirty="0" smtClean="0"/>
              <a:t>.”</a:t>
            </a:r>
            <a:endParaRPr lang="pl-PL" dirty="0"/>
          </a:p>
        </p:txBody>
      </p:sp>
      <p:sp>
        <p:nvSpPr>
          <p:cNvPr id="6" name="pole tekstowe 5"/>
          <p:cNvSpPr txBox="1"/>
          <p:nvPr/>
        </p:nvSpPr>
        <p:spPr>
          <a:xfrm>
            <a:off x="4043966" y="1037891"/>
            <a:ext cx="2292439" cy="369332"/>
          </a:xfrm>
          <a:prstGeom prst="rect">
            <a:avLst/>
          </a:prstGeom>
          <a:noFill/>
        </p:spPr>
        <p:txBody>
          <a:bodyPr wrap="square" rtlCol="0">
            <a:spAutoFit/>
          </a:bodyPr>
          <a:lstStyle/>
          <a:p>
            <a:r>
              <a:rPr lang="pl-PL" dirty="0" smtClean="0">
                <a:latin typeface="Tempus Sans ITC" panose="04020404030D07020202" pitchFamily="82" charset="0"/>
              </a:rPr>
              <a:t>Józef Piłsudski</a:t>
            </a:r>
            <a:endParaRPr lang="pl-PL" dirty="0">
              <a:latin typeface="Tempus Sans ITC" panose="04020404030D07020202" pitchFamily="82" charset="0"/>
            </a:endParaRPr>
          </a:p>
        </p:txBody>
      </p:sp>
      <p:sp>
        <p:nvSpPr>
          <p:cNvPr id="7" name="pole tekstowe 6"/>
          <p:cNvSpPr txBox="1"/>
          <p:nvPr/>
        </p:nvSpPr>
        <p:spPr>
          <a:xfrm>
            <a:off x="8989453" y="2442009"/>
            <a:ext cx="2073499" cy="369332"/>
          </a:xfrm>
          <a:prstGeom prst="rect">
            <a:avLst/>
          </a:prstGeom>
          <a:noFill/>
        </p:spPr>
        <p:txBody>
          <a:bodyPr wrap="square" rtlCol="0">
            <a:spAutoFit/>
          </a:bodyPr>
          <a:lstStyle/>
          <a:p>
            <a:r>
              <a:rPr lang="pl-PL" dirty="0" smtClean="0">
                <a:latin typeface="Tempus Sans ITC" panose="04020404030D07020202" pitchFamily="82" charset="0"/>
              </a:rPr>
              <a:t>Roman Dmowski</a:t>
            </a:r>
            <a:endParaRPr lang="pl-PL" dirty="0">
              <a:latin typeface="Tempus Sans ITC" panose="04020404030D07020202" pitchFamily="82" charset="0"/>
            </a:endParaRPr>
          </a:p>
        </p:txBody>
      </p:sp>
      <p:sp>
        <p:nvSpPr>
          <p:cNvPr id="8" name="Prostokąt 7"/>
          <p:cNvSpPr/>
          <p:nvPr/>
        </p:nvSpPr>
        <p:spPr>
          <a:xfrm>
            <a:off x="343436" y="2612389"/>
            <a:ext cx="6096000" cy="923330"/>
          </a:xfrm>
          <a:prstGeom prst="rect">
            <a:avLst/>
          </a:prstGeom>
        </p:spPr>
        <p:txBody>
          <a:bodyPr>
            <a:spAutoFit/>
          </a:bodyPr>
          <a:lstStyle/>
          <a:p>
            <a:r>
              <a:rPr lang="pl-PL" dirty="0" smtClean="0"/>
              <a:t>„Bezrobotni </a:t>
            </a:r>
            <a:r>
              <a:rPr lang="pl-PL" dirty="0"/>
              <a:t>są bez środków do życia... Ja sam przyznaje się do tego, że wymarzona przeze mnie wolna i niezależna Polska, za którą walczyłem i cierpiałem, przedstawia się inaczej</a:t>
            </a:r>
            <a:r>
              <a:rPr lang="pl-PL" dirty="0" smtClean="0"/>
              <a:t>."</a:t>
            </a:r>
            <a:endParaRPr lang="pl-PL" dirty="0"/>
          </a:p>
        </p:txBody>
      </p:sp>
      <p:sp>
        <p:nvSpPr>
          <p:cNvPr id="9" name="Prostokąt 8"/>
          <p:cNvSpPr/>
          <p:nvPr/>
        </p:nvSpPr>
        <p:spPr>
          <a:xfrm>
            <a:off x="4043966" y="3489763"/>
            <a:ext cx="2081019" cy="369332"/>
          </a:xfrm>
          <a:prstGeom prst="rect">
            <a:avLst/>
          </a:prstGeom>
        </p:spPr>
        <p:txBody>
          <a:bodyPr wrap="none">
            <a:spAutoFit/>
          </a:bodyPr>
          <a:lstStyle/>
          <a:p>
            <a:r>
              <a:rPr lang="pl-PL" dirty="0">
                <a:latin typeface="Tempus Sans ITC" panose="04020404030D07020202" pitchFamily="82" charset="0"/>
              </a:rPr>
              <a:t>Wojciech Korfanty </a:t>
            </a:r>
            <a:endParaRPr lang="pl-PL" dirty="0">
              <a:latin typeface="Tempus Sans ITC" panose="04020404030D07020202" pitchFamily="82" charset="0"/>
            </a:endParaRPr>
          </a:p>
        </p:txBody>
      </p:sp>
      <p:sp>
        <p:nvSpPr>
          <p:cNvPr id="10" name="Prostokąt 9"/>
          <p:cNvSpPr/>
          <p:nvPr/>
        </p:nvSpPr>
        <p:spPr>
          <a:xfrm>
            <a:off x="5190185" y="3909888"/>
            <a:ext cx="6096000" cy="1200329"/>
          </a:xfrm>
          <a:prstGeom prst="rect">
            <a:avLst/>
          </a:prstGeom>
        </p:spPr>
        <p:txBody>
          <a:bodyPr>
            <a:spAutoFit/>
          </a:bodyPr>
          <a:lstStyle/>
          <a:p>
            <a:r>
              <a:rPr lang="pl-PL" dirty="0"/>
              <a:t>Polacy chcą niepodległości, lecz pragnęliby, aby ta niepodległość kosztowała dwa grosze i dwie krople krwi. A niepodległość jest dobrem nie tylko cennym, ale bardzo kosztownym.</a:t>
            </a:r>
          </a:p>
        </p:txBody>
      </p:sp>
      <p:sp>
        <p:nvSpPr>
          <p:cNvPr id="11" name="pole tekstowe 10"/>
          <p:cNvSpPr txBox="1"/>
          <p:nvPr/>
        </p:nvSpPr>
        <p:spPr>
          <a:xfrm>
            <a:off x="9169757" y="4976344"/>
            <a:ext cx="1712890" cy="369332"/>
          </a:xfrm>
          <a:prstGeom prst="rect">
            <a:avLst/>
          </a:prstGeom>
          <a:noFill/>
        </p:spPr>
        <p:txBody>
          <a:bodyPr wrap="square" rtlCol="0">
            <a:spAutoFit/>
          </a:bodyPr>
          <a:lstStyle/>
          <a:p>
            <a:r>
              <a:rPr lang="pl-PL" dirty="0" smtClean="0">
                <a:latin typeface="Tempus Sans ITC" panose="04020404030D07020202" pitchFamily="82" charset="0"/>
              </a:rPr>
              <a:t>Józef Piłsudski</a:t>
            </a:r>
            <a:endParaRPr lang="pl-PL" dirty="0">
              <a:latin typeface="Tempus Sans ITC" panose="04020404030D07020202" pitchFamily="82" charset="0"/>
            </a:endParaRPr>
          </a:p>
        </p:txBody>
      </p:sp>
    </p:spTree>
    <p:extLst>
      <p:ext uri="{BB962C8B-B14F-4D97-AF65-F5344CB8AC3E}">
        <p14:creationId xmlns:p14="http://schemas.microsoft.com/office/powerpoint/2010/main" val="2236863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2009" y="170645"/>
            <a:ext cx="10396882" cy="1151965"/>
          </a:xfrm>
        </p:spPr>
        <p:txBody>
          <a:bodyPr/>
          <a:lstStyle/>
          <a:p>
            <a:r>
              <a:rPr lang="pl-PL" dirty="0" smtClean="0"/>
              <a:t>Czy wiedziałeś/</a:t>
            </a:r>
            <a:r>
              <a:rPr lang="pl-PL" dirty="0" err="1" smtClean="0"/>
              <a:t>aś</a:t>
            </a:r>
            <a:r>
              <a:rPr lang="pl-PL" dirty="0" smtClean="0"/>
              <a:t> że……..</a:t>
            </a:r>
            <a:endParaRPr lang="pl-PL" dirty="0"/>
          </a:p>
        </p:txBody>
      </p:sp>
      <p:sp>
        <p:nvSpPr>
          <p:cNvPr id="3" name="Symbol zastępczy zawartości 2"/>
          <p:cNvSpPr>
            <a:spLocks noGrp="1"/>
          </p:cNvSpPr>
          <p:nvPr>
            <p:ph sz="quarter" idx="13"/>
          </p:nvPr>
        </p:nvSpPr>
        <p:spPr>
          <a:xfrm>
            <a:off x="134184" y="1322610"/>
            <a:ext cx="10394707" cy="4266821"/>
          </a:xfrm>
        </p:spPr>
        <p:txBody>
          <a:bodyPr>
            <a:normAutofit fontScale="92500" lnSpcReduction="10000"/>
          </a:bodyPr>
          <a:lstStyle/>
          <a:p>
            <a:r>
              <a:rPr lang="pl-PL" dirty="0"/>
              <a:t>Tak naprawdę niepodległość Polski Rada Regencyjna ogłosiła nie 11 listopada, a 7 października 1918 roku.</a:t>
            </a:r>
          </a:p>
          <a:p>
            <a:r>
              <a:rPr lang="pl-PL" dirty="0"/>
              <a:t>Świętowanie 11 listopada wybrano w II Rzeczypospolitej. 11 listopada 1918 roku Rada Regencyjna przekazała władzę zwierzchnią brygadierowi Józefowi Piłsudskiemu</a:t>
            </a:r>
            <a:r>
              <a:rPr lang="pl-PL" dirty="0" smtClean="0"/>
              <a:t>.</a:t>
            </a:r>
          </a:p>
          <a:p>
            <a:r>
              <a:rPr lang="pl-PL" dirty="0" smtClean="0"/>
              <a:t>tego </a:t>
            </a:r>
            <a:r>
              <a:rPr lang="pl-PL" dirty="0"/>
              <a:t>samego dnia rozpadła się Monarchia Austro-Węgierska</a:t>
            </a:r>
            <a:r>
              <a:rPr lang="pl-PL" dirty="0" smtClean="0"/>
              <a:t>.</a:t>
            </a:r>
          </a:p>
          <a:p>
            <a:r>
              <a:rPr lang="pl-PL" dirty="0"/>
              <a:t>Przez lata Święto Niepodległości było jedynie wojskowe. Dopiero w 1937 ustanowiono 11 listopada świętem narodowym, upamiętnieniem odzyskania suwerenności, zakończenia I wojny światowej i uhonorowaniem postaci Józefa Piłsudskiego (który zmarł w 1935 roku).</a:t>
            </a:r>
          </a:p>
          <a:p>
            <a:r>
              <a:rPr lang="pl-PL" dirty="0"/>
              <a:t>Żołnierze polskiego podziemia, ale też zwyczajni polscy obywatele mimo represji starali się świętować 11 listopada podczas II wojny światowej. M.in. przystrajali pomniki i pisali na murach (np. „Jeszcze Polska nie zginęła”).</a:t>
            </a:r>
          </a:p>
        </p:txBody>
      </p:sp>
    </p:spTree>
    <p:extLst>
      <p:ext uri="{BB962C8B-B14F-4D97-AF65-F5344CB8AC3E}">
        <p14:creationId xmlns:p14="http://schemas.microsoft.com/office/powerpoint/2010/main" val="2294189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3"/>
          </p:nvPr>
        </p:nvSpPr>
        <p:spPr>
          <a:xfrm>
            <a:off x="183525" y="347731"/>
            <a:ext cx="5805152" cy="5615188"/>
          </a:xfrm>
        </p:spPr>
        <p:txBody>
          <a:bodyPr>
            <a:normAutofit/>
          </a:bodyPr>
          <a:lstStyle/>
          <a:p>
            <a:r>
              <a:rPr lang="pl-PL" dirty="0"/>
              <a:t>Narodowe święto Niepodległości to najważniejsze polskie święto narodowe, obchodzone co roku 11 listopada, na pamiątkę odzyskania przez Polskę niepodległości w 1918 roku. </a:t>
            </a:r>
            <a:br>
              <a:rPr lang="pl-PL" dirty="0"/>
            </a:br>
            <a:endParaRPr lang="pl-PL" dirty="0"/>
          </a:p>
          <a:p>
            <a:r>
              <a:rPr lang="pl-PL" dirty="0" smtClean="0"/>
              <a:t> </a:t>
            </a:r>
            <a:r>
              <a:rPr lang="pl-PL" dirty="0"/>
              <a:t>11 listopada 1918 roku, po 123 latach zaborów Polska odzyskała wolność. Tego dnia Rada Regencyjna przekazała władzę wojskową Józefowi Piłsudskiemu. Rozpoczęto przygotowania do powołania koalicyjnego rządu, w skład którego mieli wejść przedstawiciele polskich stronnictw politycznych. </a:t>
            </a:r>
          </a:p>
          <a:p>
            <a:endParaRPr lang="pl-PL" dirty="0"/>
          </a:p>
        </p:txBody>
      </p:sp>
      <p:pic>
        <p:nvPicPr>
          <p:cNvPr id="4" name="Obraz 3"/>
          <p:cNvPicPr>
            <a:picLocks noChangeAspect="1"/>
          </p:cNvPicPr>
          <p:nvPr/>
        </p:nvPicPr>
        <p:blipFill>
          <a:blip r:embed="rId2"/>
          <a:stretch>
            <a:fillRect/>
          </a:stretch>
        </p:blipFill>
        <p:spPr>
          <a:xfrm>
            <a:off x="5738611" y="1029747"/>
            <a:ext cx="5582521" cy="3065735"/>
          </a:xfrm>
          <a:prstGeom prst="rect">
            <a:avLst/>
          </a:prstGeom>
        </p:spPr>
      </p:pic>
    </p:spTree>
    <p:extLst>
      <p:ext uri="{BB962C8B-B14F-4D97-AF65-F5344CB8AC3E}">
        <p14:creationId xmlns:p14="http://schemas.microsoft.com/office/powerpoint/2010/main" val="273385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12314" y="196402"/>
            <a:ext cx="10396882" cy="1151965"/>
          </a:xfrm>
        </p:spPr>
        <p:txBody>
          <a:bodyPr>
            <a:normAutofit/>
          </a:bodyPr>
          <a:lstStyle/>
          <a:p>
            <a:r>
              <a:rPr lang="pl-PL" dirty="0"/>
              <a:t>Ojcowie </a:t>
            </a:r>
            <a:r>
              <a:rPr lang="pl-PL" dirty="0" smtClean="0"/>
              <a:t>Niepodległości</a:t>
            </a:r>
            <a:endParaRPr lang="pl-PL" dirty="0"/>
          </a:p>
        </p:txBody>
      </p:sp>
      <p:sp>
        <p:nvSpPr>
          <p:cNvPr id="3" name="Symbol zastępczy zawartości 2"/>
          <p:cNvSpPr>
            <a:spLocks noGrp="1"/>
          </p:cNvSpPr>
          <p:nvPr>
            <p:ph sz="quarter" idx="13"/>
          </p:nvPr>
        </p:nvSpPr>
        <p:spPr>
          <a:xfrm>
            <a:off x="-1" y="1348367"/>
            <a:ext cx="11140225" cy="4481847"/>
          </a:xfrm>
        </p:spPr>
        <p:txBody>
          <a:bodyPr>
            <a:normAutofit/>
          </a:bodyPr>
          <a:lstStyle/>
          <a:p>
            <a:r>
              <a:rPr lang="pl-PL" dirty="0"/>
              <a:t>Józef Piłsudski, Roman Dmowski, Ignacy Paderewski, Wincenty Witos, Ignacy Daszyński, Wojciech Korfanty, Józef Haller – to jedni z najważniejszych patriotów walczących o polską niepodległość nazywani często Ojcami Niepodległości. Jest wśród nich artysta, są dyplomaci, żołnierze i politycy, a także działacze społeczni. Reprezentowali różne poglądy polityczne, różnili się przynależnością społeczną i religią, urodzili się pod różnymi zaborami. Mimo to potrafili zjednoczyć się wokół jednego, nadrzędnego celu: NIEPODLEGŁOŚCI. Nie oznaczało to, że we wszystkim byli zgodni i we wszystkim wzorowo współdziałali. Pozostali wierni własnym poglądom, ale wykorzystując sprzyjające warunki zewnętrzne, poprowadzili Polaków ku </a:t>
            </a:r>
            <a:r>
              <a:rPr lang="pl-PL" dirty="0" smtClean="0"/>
              <a:t>WOLNOŚCI.</a:t>
            </a:r>
            <a:endParaRPr lang="pl-PL" dirty="0"/>
          </a:p>
          <a:p>
            <a:pPr marL="0" indent="0">
              <a:buNone/>
            </a:pPr>
            <a:endParaRPr lang="pl-PL" dirty="0"/>
          </a:p>
        </p:txBody>
      </p:sp>
    </p:spTree>
    <p:extLst>
      <p:ext uri="{BB962C8B-B14F-4D97-AF65-F5344CB8AC3E}">
        <p14:creationId xmlns:p14="http://schemas.microsoft.com/office/powerpoint/2010/main" val="3120534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86262" y="90341"/>
            <a:ext cx="1874413" cy="2596062"/>
          </a:xfrm>
          <a:prstGeom prst="rect">
            <a:avLst/>
          </a:prstGeom>
        </p:spPr>
      </p:pic>
      <p:pic>
        <p:nvPicPr>
          <p:cNvPr id="5" name="Obraz 4"/>
          <p:cNvPicPr>
            <a:picLocks noChangeAspect="1"/>
          </p:cNvPicPr>
          <p:nvPr/>
        </p:nvPicPr>
        <p:blipFill>
          <a:blip r:embed="rId3"/>
          <a:stretch>
            <a:fillRect/>
          </a:stretch>
        </p:blipFill>
        <p:spPr>
          <a:xfrm>
            <a:off x="1867002" y="2720979"/>
            <a:ext cx="2095500" cy="2781300"/>
          </a:xfrm>
          <a:prstGeom prst="rect">
            <a:avLst/>
          </a:prstGeom>
        </p:spPr>
      </p:pic>
      <p:pic>
        <p:nvPicPr>
          <p:cNvPr id="6" name="Obraz 5"/>
          <p:cNvPicPr>
            <a:picLocks noChangeAspect="1"/>
          </p:cNvPicPr>
          <p:nvPr/>
        </p:nvPicPr>
        <p:blipFill>
          <a:blip r:embed="rId4"/>
          <a:stretch>
            <a:fillRect/>
          </a:stretch>
        </p:blipFill>
        <p:spPr>
          <a:xfrm>
            <a:off x="3217303" y="197747"/>
            <a:ext cx="1914525" cy="2381250"/>
          </a:xfrm>
          <a:prstGeom prst="rect">
            <a:avLst/>
          </a:prstGeom>
        </p:spPr>
      </p:pic>
      <p:pic>
        <p:nvPicPr>
          <p:cNvPr id="7" name="Obraz 6"/>
          <p:cNvPicPr>
            <a:picLocks noChangeAspect="1"/>
          </p:cNvPicPr>
          <p:nvPr/>
        </p:nvPicPr>
        <p:blipFill>
          <a:blip r:embed="rId5"/>
          <a:stretch>
            <a:fillRect/>
          </a:stretch>
        </p:blipFill>
        <p:spPr>
          <a:xfrm>
            <a:off x="5101979" y="2825754"/>
            <a:ext cx="1781175" cy="2571750"/>
          </a:xfrm>
          <a:prstGeom prst="rect">
            <a:avLst/>
          </a:prstGeom>
        </p:spPr>
      </p:pic>
      <p:pic>
        <p:nvPicPr>
          <p:cNvPr id="8" name="Obraz 7"/>
          <p:cNvPicPr>
            <a:picLocks noChangeAspect="1"/>
          </p:cNvPicPr>
          <p:nvPr/>
        </p:nvPicPr>
        <p:blipFill>
          <a:blip r:embed="rId6"/>
          <a:stretch>
            <a:fillRect/>
          </a:stretch>
        </p:blipFill>
        <p:spPr>
          <a:xfrm>
            <a:off x="6230891" y="146131"/>
            <a:ext cx="1809750" cy="2524125"/>
          </a:xfrm>
          <a:prstGeom prst="rect">
            <a:avLst/>
          </a:prstGeom>
        </p:spPr>
      </p:pic>
      <p:pic>
        <p:nvPicPr>
          <p:cNvPr id="9" name="Obraz 8"/>
          <p:cNvPicPr>
            <a:picLocks noChangeAspect="1"/>
          </p:cNvPicPr>
          <p:nvPr/>
        </p:nvPicPr>
        <p:blipFill>
          <a:blip r:embed="rId7"/>
          <a:stretch>
            <a:fillRect/>
          </a:stretch>
        </p:blipFill>
        <p:spPr>
          <a:xfrm>
            <a:off x="9402044" y="474727"/>
            <a:ext cx="1781175" cy="2562225"/>
          </a:xfrm>
          <a:prstGeom prst="rect">
            <a:avLst/>
          </a:prstGeom>
        </p:spPr>
      </p:pic>
      <p:pic>
        <p:nvPicPr>
          <p:cNvPr id="10" name="Obraz 9"/>
          <p:cNvPicPr>
            <a:picLocks noChangeAspect="1"/>
          </p:cNvPicPr>
          <p:nvPr/>
        </p:nvPicPr>
        <p:blipFill>
          <a:blip r:embed="rId8"/>
          <a:stretch>
            <a:fillRect/>
          </a:stretch>
        </p:blipFill>
        <p:spPr>
          <a:xfrm>
            <a:off x="7535144" y="3048738"/>
            <a:ext cx="1866900" cy="2447925"/>
          </a:xfrm>
          <a:prstGeom prst="rect">
            <a:avLst/>
          </a:prstGeom>
        </p:spPr>
      </p:pic>
      <p:sp>
        <p:nvSpPr>
          <p:cNvPr id="11" name="pole tekstowe 10"/>
          <p:cNvSpPr txBox="1"/>
          <p:nvPr/>
        </p:nvSpPr>
        <p:spPr>
          <a:xfrm>
            <a:off x="104429" y="2667620"/>
            <a:ext cx="1744215" cy="369332"/>
          </a:xfrm>
          <a:prstGeom prst="rect">
            <a:avLst/>
          </a:prstGeom>
          <a:noFill/>
        </p:spPr>
        <p:txBody>
          <a:bodyPr wrap="square" rtlCol="0">
            <a:spAutoFit/>
          </a:bodyPr>
          <a:lstStyle/>
          <a:p>
            <a:r>
              <a:rPr lang="pl-PL" dirty="0" smtClean="0">
                <a:latin typeface="Tempus Sans ITC" panose="04020404030D07020202" pitchFamily="82" charset="0"/>
              </a:rPr>
              <a:t>Józef</a:t>
            </a:r>
            <a:r>
              <a:rPr lang="pl-PL" dirty="0" smtClean="0"/>
              <a:t> </a:t>
            </a:r>
            <a:r>
              <a:rPr lang="pl-PL" dirty="0" smtClean="0">
                <a:latin typeface="Tempus Sans ITC" panose="04020404030D07020202" pitchFamily="82" charset="0"/>
              </a:rPr>
              <a:t>Piłsudski</a:t>
            </a:r>
            <a:endParaRPr lang="pl-PL" dirty="0">
              <a:latin typeface="Tempus Sans ITC" panose="04020404030D07020202" pitchFamily="82" charset="0"/>
            </a:endParaRPr>
          </a:p>
        </p:txBody>
      </p:sp>
      <p:sp>
        <p:nvSpPr>
          <p:cNvPr id="12" name="pole tekstowe 11"/>
          <p:cNvSpPr txBox="1"/>
          <p:nvPr/>
        </p:nvSpPr>
        <p:spPr>
          <a:xfrm>
            <a:off x="0" y="5127331"/>
            <a:ext cx="2086378" cy="369332"/>
          </a:xfrm>
          <a:prstGeom prst="rect">
            <a:avLst/>
          </a:prstGeom>
          <a:noFill/>
        </p:spPr>
        <p:txBody>
          <a:bodyPr wrap="square" rtlCol="0">
            <a:spAutoFit/>
          </a:bodyPr>
          <a:lstStyle/>
          <a:p>
            <a:r>
              <a:rPr lang="pl-PL" dirty="0" smtClean="0">
                <a:latin typeface="Tempus Sans ITC" panose="04020404030D07020202" pitchFamily="82" charset="0"/>
              </a:rPr>
              <a:t>Roman Dmowski</a:t>
            </a:r>
            <a:endParaRPr lang="pl-PL" dirty="0">
              <a:latin typeface="Tempus Sans ITC" panose="04020404030D07020202" pitchFamily="82" charset="0"/>
            </a:endParaRPr>
          </a:p>
        </p:txBody>
      </p:sp>
      <p:sp>
        <p:nvSpPr>
          <p:cNvPr id="13" name="pole tekstowe 12"/>
          <p:cNvSpPr txBox="1"/>
          <p:nvPr/>
        </p:nvSpPr>
        <p:spPr>
          <a:xfrm>
            <a:off x="1998741" y="1589350"/>
            <a:ext cx="2719387" cy="369332"/>
          </a:xfrm>
          <a:prstGeom prst="rect">
            <a:avLst/>
          </a:prstGeom>
          <a:noFill/>
        </p:spPr>
        <p:txBody>
          <a:bodyPr wrap="square" rtlCol="0">
            <a:spAutoFit/>
          </a:bodyPr>
          <a:lstStyle/>
          <a:p>
            <a:r>
              <a:rPr lang="pl-PL" dirty="0" smtClean="0">
                <a:latin typeface="Tempus Sans ITC" panose="04020404030D07020202" pitchFamily="82" charset="0"/>
              </a:rPr>
              <a:t>Ignacy Paderewski</a:t>
            </a:r>
            <a:endParaRPr lang="pl-PL" dirty="0">
              <a:latin typeface="Tempus Sans ITC" panose="04020404030D07020202" pitchFamily="82" charset="0"/>
            </a:endParaRPr>
          </a:p>
        </p:txBody>
      </p:sp>
      <p:sp>
        <p:nvSpPr>
          <p:cNvPr id="14" name="pole tekstowe 13"/>
          <p:cNvSpPr txBox="1"/>
          <p:nvPr/>
        </p:nvSpPr>
        <p:spPr>
          <a:xfrm>
            <a:off x="3999027" y="5311997"/>
            <a:ext cx="1841679" cy="369332"/>
          </a:xfrm>
          <a:prstGeom prst="rect">
            <a:avLst/>
          </a:prstGeom>
          <a:noFill/>
        </p:spPr>
        <p:txBody>
          <a:bodyPr wrap="square" rtlCol="0">
            <a:spAutoFit/>
          </a:bodyPr>
          <a:lstStyle/>
          <a:p>
            <a:r>
              <a:rPr lang="pl-PL" dirty="0" smtClean="0">
                <a:latin typeface="Tempus Sans ITC" panose="04020404030D07020202" pitchFamily="82" charset="0"/>
              </a:rPr>
              <a:t>Wincenty Witos</a:t>
            </a:r>
            <a:endParaRPr lang="pl-PL" dirty="0">
              <a:latin typeface="Tempus Sans ITC" panose="04020404030D07020202" pitchFamily="82" charset="0"/>
            </a:endParaRPr>
          </a:p>
        </p:txBody>
      </p:sp>
      <p:sp>
        <p:nvSpPr>
          <p:cNvPr id="15" name="Prostokąt 14"/>
          <p:cNvSpPr/>
          <p:nvPr/>
        </p:nvSpPr>
        <p:spPr>
          <a:xfrm>
            <a:off x="8021391" y="146938"/>
            <a:ext cx="1813573" cy="369332"/>
          </a:xfrm>
          <a:prstGeom prst="rect">
            <a:avLst/>
          </a:prstGeom>
        </p:spPr>
        <p:txBody>
          <a:bodyPr wrap="none">
            <a:spAutoFit/>
          </a:bodyPr>
          <a:lstStyle/>
          <a:p>
            <a:r>
              <a:rPr lang="pl-PL" dirty="0">
                <a:latin typeface="Tempus Sans ITC" panose="04020404030D07020202" pitchFamily="82" charset="0"/>
              </a:rPr>
              <a:t>Ignacy Daszyński</a:t>
            </a:r>
          </a:p>
        </p:txBody>
      </p:sp>
      <p:sp>
        <p:nvSpPr>
          <p:cNvPr id="16" name="Prostokąt 15"/>
          <p:cNvSpPr/>
          <p:nvPr/>
        </p:nvSpPr>
        <p:spPr>
          <a:xfrm>
            <a:off x="9611497" y="2995409"/>
            <a:ext cx="2021707" cy="369332"/>
          </a:xfrm>
          <a:prstGeom prst="rect">
            <a:avLst/>
          </a:prstGeom>
        </p:spPr>
        <p:txBody>
          <a:bodyPr wrap="none">
            <a:spAutoFit/>
          </a:bodyPr>
          <a:lstStyle/>
          <a:p>
            <a:r>
              <a:rPr lang="pl-PL" dirty="0">
                <a:latin typeface="Tempus Sans ITC" panose="04020404030D07020202" pitchFamily="82" charset="0"/>
              </a:rPr>
              <a:t>Wojciech Korfanty</a:t>
            </a:r>
          </a:p>
        </p:txBody>
      </p:sp>
      <p:sp>
        <p:nvSpPr>
          <p:cNvPr id="17" name="Prostokąt 16"/>
          <p:cNvSpPr/>
          <p:nvPr/>
        </p:nvSpPr>
        <p:spPr>
          <a:xfrm>
            <a:off x="9360575" y="5200895"/>
            <a:ext cx="1386918" cy="369332"/>
          </a:xfrm>
          <a:prstGeom prst="rect">
            <a:avLst/>
          </a:prstGeom>
        </p:spPr>
        <p:txBody>
          <a:bodyPr wrap="none">
            <a:spAutoFit/>
          </a:bodyPr>
          <a:lstStyle/>
          <a:p>
            <a:r>
              <a:rPr lang="pl-PL" dirty="0">
                <a:latin typeface="Tempus Sans ITC" panose="04020404030D07020202" pitchFamily="82" charset="0"/>
              </a:rPr>
              <a:t>Józef Haller </a:t>
            </a:r>
          </a:p>
        </p:txBody>
      </p:sp>
    </p:spTree>
    <p:extLst>
      <p:ext uri="{BB962C8B-B14F-4D97-AF65-F5344CB8AC3E}">
        <p14:creationId xmlns:p14="http://schemas.microsoft.com/office/powerpoint/2010/main" val="358780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78984" y="2231264"/>
            <a:ext cx="10396882" cy="1151965"/>
          </a:xfrm>
        </p:spPr>
        <p:txBody>
          <a:bodyPr>
            <a:normAutofit fontScale="90000"/>
          </a:bodyPr>
          <a:lstStyle/>
          <a:p>
            <a:r>
              <a:rPr lang="pl-PL" dirty="0" smtClean="0"/>
              <a:t>Co działo się przed odzyskaniem niepodległości</a:t>
            </a:r>
            <a:endParaRPr lang="pl-PL" dirty="0"/>
          </a:p>
        </p:txBody>
      </p:sp>
    </p:spTree>
    <p:extLst>
      <p:ext uri="{BB962C8B-B14F-4D97-AF65-F5344CB8AC3E}">
        <p14:creationId xmlns:p14="http://schemas.microsoft.com/office/powerpoint/2010/main" val="163451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Łącznik prosty ze strzałką 7"/>
          <p:cNvCxnSpPr/>
          <p:nvPr/>
        </p:nvCxnSpPr>
        <p:spPr>
          <a:xfrm>
            <a:off x="193183" y="1094704"/>
            <a:ext cx="3322749"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Łącznik prosty ze strzałką 18"/>
          <p:cNvCxnSpPr/>
          <p:nvPr/>
        </p:nvCxnSpPr>
        <p:spPr>
          <a:xfrm>
            <a:off x="3747752" y="1094704"/>
            <a:ext cx="7328079"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Prostokąt 8"/>
          <p:cNvSpPr/>
          <p:nvPr/>
        </p:nvSpPr>
        <p:spPr>
          <a:xfrm>
            <a:off x="566670" y="940158"/>
            <a:ext cx="1043189" cy="257577"/>
          </a:xfrm>
          <a:prstGeom prst="rect">
            <a:avLst/>
          </a:prstGeom>
          <a:solidFill>
            <a:schemeClr val="bg1"/>
          </a:solidFill>
          <a:ln>
            <a:solidFill>
              <a:schemeClr val="tx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4" name="pole tekstowe 3"/>
          <p:cNvSpPr txBox="1"/>
          <p:nvPr/>
        </p:nvSpPr>
        <p:spPr>
          <a:xfrm>
            <a:off x="566670" y="399246"/>
            <a:ext cx="2691685" cy="1415772"/>
          </a:xfrm>
          <a:prstGeom prst="rect">
            <a:avLst/>
          </a:prstGeom>
          <a:noFill/>
          <a:ln>
            <a:solidFill>
              <a:schemeClr val="tx1"/>
            </a:solidFill>
          </a:ln>
        </p:spPr>
        <p:txBody>
          <a:bodyPr wrap="square" rtlCol="0">
            <a:spAutoFit/>
          </a:bodyPr>
          <a:lstStyle/>
          <a:p>
            <a:r>
              <a:rPr lang="pl-PL" sz="3200" dirty="0" smtClean="0"/>
              <a:t>1908</a:t>
            </a:r>
          </a:p>
          <a:p>
            <a:r>
              <a:rPr lang="pl-PL" dirty="0"/>
              <a:t>c</a:t>
            </a:r>
            <a:r>
              <a:rPr lang="pl-PL" dirty="0" smtClean="0"/>
              <a:t>zerwiec</a:t>
            </a:r>
          </a:p>
          <a:p>
            <a:r>
              <a:rPr lang="pl-PL" dirty="0"/>
              <a:t>powstanie Związku Walki Czynnej</a:t>
            </a:r>
          </a:p>
        </p:txBody>
      </p:sp>
      <p:sp>
        <p:nvSpPr>
          <p:cNvPr id="10" name="pole tekstowe 9"/>
          <p:cNvSpPr txBox="1"/>
          <p:nvPr/>
        </p:nvSpPr>
        <p:spPr>
          <a:xfrm>
            <a:off x="3979572" y="399246"/>
            <a:ext cx="2962141" cy="1415772"/>
          </a:xfrm>
          <a:prstGeom prst="rect">
            <a:avLst/>
          </a:prstGeom>
          <a:noFill/>
          <a:ln>
            <a:solidFill>
              <a:schemeClr val="tx1"/>
            </a:solidFill>
          </a:ln>
        </p:spPr>
        <p:txBody>
          <a:bodyPr wrap="square" rtlCol="0">
            <a:spAutoFit/>
          </a:bodyPr>
          <a:lstStyle/>
          <a:p>
            <a:endParaRPr lang="pl-PL" dirty="0"/>
          </a:p>
        </p:txBody>
      </p:sp>
      <p:sp>
        <p:nvSpPr>
          <p:cNvPr id="12" name="Prostokąt 11"/>
          <p:cNvSpPr/>
          <p:nvPr/>
        </p:nvSpPr>
        <p:spPr>
          <a:xfrm>
            <a:off x="4069724" y="940158"/>
            <a:ext cx="1275008" cy="25757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1" name="pole tekstowe 10"/>
          <p:cNvSpPr txBox="1"/>
          <p:nvPr/>
        </p:nvSpPr>
        <p:spPr>
          <a:xfrm>
            <a:off x="4069724" y="399246"/>
            <a:ext cx="2962141" cy="1415772"/>
          </a:xfrm>
          <a:prstGeom prst="rect">
            <a:avLst/>
          </a:prstGeom>
          <a:noFill/>
        </p:spPr>
        <p:txBody>
          <a:bodyPr wrap="square" rtlCol="0">
            <a:spAutoFit/>
          </a:bodyPr>
          <a:lstStyle/>
          <a:p>
            <a:r>
              <a:rPr lang="pl-PL" sz="3200" dirty="0" smtClean="0"/>
              <a:t>1910</a:t>
            </a:r>
          </a:p>
          <a:p>
            <a:r>
              <a:rPr lang="pl-PL" dirty="0" smtClean="0"/>
              <a:t>23 kwiecień</a:t>
            </a:r>
          </a:p>
          <a:p>
            <a:r>
              <a:rPr lang="pl-PL" dirty="0"/>
              <a:t>powstanie Związku Strzeleckiego</a:t>
            </a:r>
          </a:p>
        </p:txBody>
      </p:sp>
      <p:sp>
        <p:nvSpPr>
          <p:cNvPr id="13" name="pole tekstowe 12"/>
          <p:cNvSpPr txBox="1"/>
          <p:nvPr/>
        </p:nvSpPr>
        <p:spPr>
          <a:xfrm>
            <a:off x="566670" y="3567448"/>
            <a:ext cx="2691685" cy="1569660"/>
          </a:xfrm>
          <a:prstGeom prst="rect">
            <a:avLst/>
          </a:prstGeom>
          <a:noFill/>
        </p:spPr>
        <p:txBody>
          <a:bodyPr wrap="square" rtlCol="0">
            <a:spAutoFit/>
          </a:bodyPr>
          <a:lstStyle/>
          <a:p>
            <a:r>
              <a:rPr lang="pl-PL" sz="1600" dirty="0"/>
              <a:t>Odznaka pamiątkowa ukończenia szkoły </a:t>
            </a:r>
            <a:r>
              <a:rPr lang="pl-PL" sz="1600" dirty="0" smtClean="0"/>
              <a:t>oficerskiej </a:t>
            </a:r>
            <a:r>
              <a:rPr lang="pl-PL" sz="1600" dirty="0"/>
              <a:t>Związku Walki Czynnej i Związków Strzeleckich tzw. Parasol / Muzeum Wojska Polskiego w Warszawie</a:t>
            </a:r>
          </a:p>
        </p:txBody>
      </p:sp>
      <p:pic>
        <p:nvPicPr>
          <p:cNvPr id="14" name="Obraz 13"/>
          <p:cNvPicPr>
            <a:picLocks noChangeAspect="1"/>
          </p:cNvPicPr>
          <p:nvPr/>
        </p:nvPicPr>
        <p:blipFill>
          <a:blip r:embed="rId2"/>
          <a:stretch>
            <a:fillRect/>
          </a:stretch>
        </p:blipFill>
        <p:spPr>
          <a:xfrm>
            <a:off x="566670" y="1905621"/>
            <a:ext cx="1644739" cy="1605370"/>
          </a:xfrm>
          <a:prstGeom prst="rect">
            <a:avLst/>
          </a:prstGeom>
        </p:spPr>
      </p:pic>
      <p:sp>
        <p:nvSpPr>
          <p:cNvPr id="15" name="pole tekstowe 14"/>
          <p:cNvSpPr txBox="1"/>
          <p:nvPr/>
        </p:nvSpPr>
        <p:spPr>
          <a:xfrm>
            <a:off x="3863661" y="3567448"/>
            <a:ext cx="2962141" cy="1077218"/>
          </a:xfrm>
          <a:prstGeom prst="rect">
            <a:avLst/>
          </a:prstGeom>
          <a:noFill/>
        </p:spPr>
        <p:txBody>
          <a:bodyPr wrap="square" rtlCol="0">
            <a:spAutoFit/>
          </a:bodyPr>
          <a:lstStyle/>
          <a:p>
            <a:r>
              <a:rPr lang="pl-PL" sz="1600" dirty="0"/>
              <a:t>Orzeł strzelecki – oznaka na czapkę maciejówkę dla członków Związku Strzeleckiego / Muzeum Wojska Polskiego w Warszawie</a:t>
            </a:r>
          </a:p>
        </p:txBody>
      </p:sp>
      <p:pic>
        <p:nvPicPr>
          <p:cNvPr id="16" name="Obraz 15"/>
          <p:cNvPicPr>
            <a:picLocks noChangeAspect="1"/>
          </p:cNvPicPr>
          <p:nvPr/>
        </p:nvPicPr>
        <p:blipFill>
          <a:blip r:embed="rId3"/>
          <a:stretch>
            <a:fillRect/>
          </a:stretch>
        </p:blipFill>
        <p:spPr>
          <a:xfrm>
            <a:off x="4069724" y="1905621"/>
            <a:ext cx="1140585" cy="1481279"/>
          </a:xfrm>
          <a:prstGeom prst="rect">
            <a:avLst/>
          </a:prstGeom>
        </p:spPr>
      </p:pic>
      <p:pic>
        <p:nvPicPr>
          <p:cNvPr id="22" name="Obraz 21" descr="Wycinek ekranu"/>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3685" y="206063"/>
            <a:ext cx="3367574" cy="2434106"/>
          </a:xfrm>
          <a:prstGeom prst="rect">
            <a:avLst/>
          </a:prstGeom>
        </p:spPr>
      </p:pic>
      <p:sp>
        <p:nvSpPr>
          <p:cNvPr id="23" name="Prostokąt 22"/>
          <p:cNvSpPr/>
          <p:nvPr/>
        </p:nvSpPr>
        <p:spPr>
          <a:xfrm>
            <a:off x="6825802" y="2794715"/>
            <a:ext cx="4430333" cy="2554545"/>
          </a:xfrm>
          <a:prstGeom prst="rect">
            <a:avLst/>
          </a:prstGeom>
        </p:spPr>
        <p:txBody>
          <a:bodyPr wrap="square">
            <a:spAutoFit/>
          </a:bodyPr>
          <a:lstStyle/>
          <a:p>
            <a:r>
              <a:rPr lang="pl-PL" sz="1600" dirty="0"/>
              <a:t>Szkoła </a:t>
            </a:r>
            <a:r>
              <a:rPr lang="pl-PL" sz="1600" dirty="0" smtClean="0"/>
              <a:t>oficerska </a:t>
            </a:r>
            <a:r>
              <a:rPr lang="pl-PL" sz="1600" dirty="0"/>
              <a:t>Związku Strzeleckiego w czasie marszu ćwiczebnego ze </a:t>
            </a:r>
          </a:p>
          <a:p>
            <a:r>
              <a:rPr lang="pl-PL" sz="1600" dirty="0"/>
              <a:t>Stróży koło Limanowej do Zakopanego. Zdjęcie zrobiono w sierpniu 1913 r. </a:t>
            </a:r>
          </a:p>
          <a:p>
            <a:r>
              <a:rPr lang="pl-PL" sz="1600" dirty="0"/>
              <a:t>w Zakopanem. Na czele kolumny idą Józef Piłsudski (z lewej) i Kazimierz </a:t>
            </a:r>
          </a:p>
          <a:p>
            <a:r>
              <a:rPr lang="pl-PL" sz="1600" dirty="0"/>
              <a:t>Sosnkowski (z prawej). Za nimi Mieczysław Ryś-Trojanowski, a następnie </a:t>
            </a:r>
          </a:p>
          <a:p>
            <a:r>
              <a:rPr lang="pl-PL" sz="1600" dirty="0"/>
              <a:t>Michał Tokarzewski-Karaszewicz. W pierwszej czwórce Michał Sokolnicki </a:t>
            </a:r>
          </a:p>
        </p:txBody>
      </p:sp>
    </p:spTree>
    <p:extLst>
      <p:ext uri="{BB962C8B-B14F-4D97-AF65-F5344CB8AC3E}">
        <p14:creationId xmlns:p14="http://schemas.microsoft.com/office/powerpoint/2010/main" val="194574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Łącznik prosty ze strzałką 9"/>
          <p:cNvCxnSpPr/>
          <p:nvPr/>
        </p:nvCxnSpPr>
        <p:spPr>
          <a:xfrm>
            <a:off x="0" y="1004552"/>
            <a:ext cx="10959921" cy="25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 name="Prostokąt 4"/>
          <p:cNvSpPr/>
          <p:nvPr/>
        </p:nvSpPr>
        <p:spPr>
          <a:xfrm>
            <a:off x="180304" y="373487"/>
            <a:ext cx="2897747" cy="153258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6" name="Prostokąt 5"/>
          <p:cNvSpPr/>
          <p:nvPr/>
        </p:nvSpPr>
        <p:spPr>
          <a:xfrm>
            <a:off x="270456" y="888642"/>
            <a:ext cx="914400" cy="283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4" name="pole tekstowe 3"/>
          <p:cNvSpPr txBox="1"/>
          <p:nvPr/>
        </p:nvSpPr>
        <p:spPr>
          <a:xfrm>
            <a:off x="270456" y="373487"/>
            <a:ext cx="2923505" cy="1415772"/>
          </a:xfrm>
          <a:prstGeom prst="rect">
            <a:avLst/>
          </a:prstGeom>
          <a:noFill/>
        </p:spPr>
        <p:txBody>
          <a:bodyPr wrap="square" rtlCol="0">
            <a:spAutoFit/>
          </a:bodyPr>
          <a:lstStyle/>
          <a:p>
            <a:r>
              <a:rPr lang="pl-PL" sz="3200" dirty="0" smtClean="0"/>
              <a:t>1914</a:t>
            </a:r>
          </a:p>
          <a:p>
            <a:r>
              <a:rPr lang="pl-PL" dirty="0" smtClean="0"/>
              <a:t>28 lipca</a:t>
            </a:r>
          </a:p>
          <a:p>
            <a:r>
              <a:rPr lang="pl-PL" dirty="0" smtClean="0"/>
              <a:t>Wybuch pierwszej wojny światowej</a:t>
            </a:r>
            <a:endParaRPr lang="pl-PL" dirty="0"/>
          </a:p>
        </p:txBody>
      </p:sp>
      <p:sp>
        <p:nvSpPr>
          <p:cNvPr id="12" name="Prostokąt 11"/>
          <p:cNvSpPr/>
          <p:nvPr/>
        </p:nvSpPr>
        <p:spPr>
          <a:xfrm>
            <a:off x="3309870" y="888642"/>
            <a:ext cx="1184857" cy="2833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sierpień</a:t>
            </a:r>
            <a:endParaRPr lang="pl-PL" dirty="0"/>
          </a:p>
        </p:txBody>
      </p:sp>
      <p:sp>
        <p:nvSpPr>
          <p:cNvPr id="13" name="pole tekstowe 12"/>
          <p:cNvSpPr txBox="1"/>
          <p:nvPr/>
        </p:nvSpPr>
        <p:spPr>
          <a:xfrm>
            <a:off x="3168202" y="1189094"/>
            <a:ext cx="2962142" cy="646331"/>
          </a:xfrm>
          <a:prstGeom prst="rect">
            <a:avLst/>
          </a:prstGeom>
          <a:noFill/>
        </p:spPr>
        <p:txBody>
          <a:bodyPr wrap="square" rtlCol="0">
            <a:spAutoFit/>
          </a:bodyPr>
          <a:lstStyle/>
          <a:p>
            <a:r>
              <a:rPr lang="pl-PL" dirty="0"/>
              <a:t>powstanie </a:t>
            </a:r>
            <a:r>
              <a:rPr lang="pl-PL" dirty="0" smtClean="0"/>
              <a:t>tajnej Polskiej </a:t>
            </a:r>
            <a:r>
              <a:rPr lang="pl-PL" dirty="0"/>
              <a:t>Organizacji Wojskowej (</a:t>
            </a:r>
            <a:r>
              <a:rPr lang="pl-PL" dirty="0" smtClean="0"/>
              <a:t>POW)</a:t>
            </a:r>
            <a:endParaRPr lang="pl-PL" dirty="0"/>
          </a:p>
        </p:txBody>
      </p:sp>
      <p:sp>
        <p:nvSpPr>
          <p:cNvPr id="14" name="Prostokąt 13"/>
          <p:cNvSpPr/>
          <p:nvPr/>
        </p:nvSpPr>
        <p:spPr>
          <a:xfrm>
            <a:off x="6130344" y="888642"/>
            <a:ext cx="1313645" cy="3004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27 sierpnia</a:t>
            </a:r>
            <a:endParaRPr lang="pl-PL" dirty="0"/>
          </a:p>
        </p:txBody>
      </p:sp>
      <p:sp>
        <p:nvSpPr>
          <p:cNvPr id="16" name="Prostokąt 15"/>
          <p:cNvSpPr/>
          <p:nvPr/>
        </p:nvSpPr>
        <p:spPr>
          <a:xfrm>
            <a:off x="6104587" y="1259742"/>
            <a:ext cx="1935302" cy="646331"/>
          </a:xfrm>
          <a:prstGeom prst="rect">
            <a:avLst/>
          </a:prstGeom>
        </p:spPr>
        <p:txBody>
          <a:bodyPr wrap="square">
            <a:spAutoFit/>
          </a:bodyPr>
          <a:lstStyle/>
          <a:p>
            <a:r>
              <a:rPr lang="pl-PL" dirty="0"/>
              <a:t>powstanie Legionów Polskich</a:t>
            </a:r>
          </a:p>
        </p:txBody>
      </p:sp>
      <p:sp>
        <p:nvSpPr>
          <p:cNvPr id="17" name="Prostokąt 16"/>
          <p:cNvSpPr/>
          <p:nvPr/>
        </p:nvSpPr>
        <p:spPr>
          <a:xfrm>
            <a:off x="9581882" y="888642"/>
            <a:ext cx="1275008" cy="3004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listopad</a:t>
            </a:r>
            <a:endParaRPr lang="pl-PL" dirty="0"/>
          </a:p>
        </p:txBody>
      </p:sp>
      <p:sp>
        <p:nvSpPr>
          <p:cNvPr id="18" name="Prostokąt 17"/>
          <p:cNvSpPr/>
          <p:nvPr/>
        </p:nvSpPr>
        <p:spPr>
          <a:xfrm>
            <a:off x="9581882" y="1259742"/>
            <a:ext cx="1931831" cy="1477328"/>
          </a:xfrm>
          <a:prstGeom prst="rect">
            <a:avLst/>
          </a:prstGeom>
        </p:spPr>
        <p:txBody>
          <a:bodyPr wrap="square">
            <a:spAutoFit/>
          </a:bodyPr>
          <a:lstStyle/>
          <a:p>
            <a:r>
              <a:rPr lang="pl-PL" dirty="0"/>
              <a:t>powstanie </a:t>
            </a:r>
          </a:p>
          <a:p>
            <a:r>
              <a:rPr lang="pl-PL" dirty="0"/>
              <a:t>Komitetu </a:t>
            </a:r>
          </a:p>
          <a:p>
            <a:r>
              <a:rPr lang="pl-PL" dirty="0"/>
              <a:t>Narodowego </a:t>
            </a:r>
          </a:p>
          <a:p>
            <a:r>
              <a:rPr lang="pl-PL" dirty="0"/>
              <a:t>Polskiego </a:t>
            </a:r>
          </a:p>
          <a:p>
            <a:r>
              <a:rPr lang="pl-PL" dirty="0"/>
              <a:t>w Warszawie</a:t>
            </a:r>
          </a:p>
        </p:txBody>
      </p:sp>
      <p:sp>
        <p:nvSpPr>
          <p:cNvPr id="19" name="Prostokąt 18"/>
          <p:cNvSpPr/>
          <p:nvPr/>
        </p:nvSpPr>
        <p:spPr>
          <a:xfrm>
            <a:off x="3219718" y="3994477"/>
            <a:ext cx="2910626" cy="1077218"/>
          </a:xfrm>
          <a:prstGeom prst="rect">
            <a:avLst/>
          </a:prstGeom>
        </p:spPr>
        <p:txBody>
          <a:bodyPr wrap="square">
            <a:spAutoFit/>
          </a:bodyPr>
          <a:lstStyle/>
          <a:p>
            <a:r>
              <a:rPr lang="pl-PL" sz="1600" dirty="0"/>
              <a:t>Odznaka pamiątkowa Polskiej Organizacji Wojskowej / Muzeum Wojska Polskiego w Warszawie</a:t>
            </a:r>
          </a:p>
        </p:txBody>
      </p:sp>
      <p:pic>
        <p:nvPicPr>
          <p:cNvPr id="20" name="Obraz 19"/>
          <p:cNvPicPr>
            <a:picLocks noChangeAspect="1"/>
          </p:cNvPicPr>
          <p:nvPr/>
        </p:nvPicPr>
        <p:blipFill>
          <a:blip r:embed="rId2"/>
          <a:stretch>
            <a:fillRect/>
          </a:stretch>
        </p:blipFill>
        <p:spPr>
          <a:xfrm>
            <a:off x="3245476" y="1994209"/>
            <a:ext cx="1905000" cy="1800225"/>
          </a:xfrm>
          <a:prstGeom prst="rect">
            <a:avLst/>
          </a:prstGeom>
        </p:spPr>
      </p:pic>
      <p:sp>
        <p:nvSpPr>
          <p:cNvPr id="21" name="Prostokąt 20"/>
          <p:cNvSpPr/>
          <p:nvPr/>
        </p:nvSpPr>
        <p:spPr>
          <a:xfrm>
            <a:off x="6063803" y="3994477"/>
            <a:ext cx="2760372" cy="1323439"/>
          </a:xfrm>
          <a:prstGeom prst="rect">
            <a:avLst/>
          </a:prstGeom>
        </p:spPr>
        <p:txBody>
          <a:bodyPr wrap="square">
            <a:spAutoFit/>
          </a:bodyPr>
          <a:lstStyle/>
          <a:p>
            <a:r>
              <a:rPr lang="pl-PL" sz="1600" dirty="0"/>
              <a:t>Walki I Brygady Legionów </a:t>
            </a:r>
            <a:r>
              <a:rPr lang="pl-PL" sz="1600" dirty="0" smtClean="0"/>
              <a:t>Polskich </a:t>
            </a:r>
            <a:r>
              <a:rPr lang="pl-PL" sz="1600" dirty="0"/>
              <a:t>pod </a:t>
            </a:r>
          </a:p>
          <a:p>
            <a:r>
              <a:rPr lang="pl-PL" sz="1600" dirty="0"/>
              <a:t>dowództwem Józefa Piłsudskiego nad Nidą </a:t>
            </a:r>
          </a:p>
          <a:p>
            <a:r>
              <a:rPr lang="pl-PL" sz="1600" dirty="0"/>
              <a:t>w 1915 r. </a:t>
            </a:r>
          </a:p>
        </p:txBody>
      </p:sp>
      <p:pic>
        <p:nvPicPr>
          <p:cNvPr id="22" name="Obraz 21"/>
          <p:cNvPicPr>
            <a:picLocks noChangeAspect="1"/>
          </p:cNvPicPr>
          <p:nvPr/>
        </p:nvPicPr>
        <p:blipFill>
          <a:blip r:embed="rId3"/>
          <a:stretch>
            <a:fillRect/>
          </a:stretch>
        </p:blipFill>
        <p:spPr>
          <a:xfrm>
            <a:off x="6063803" y="1976721"/>
            <a:ext cx="2486025" cy="1838325"/>
          </a:xfrm>
          <a:prstGeom prst="rect">
            <a:avLst/>
          </a:prstGeom>
        </p:spPr>
      </p:pic>
    </p:spTree>
    <p:extLst>
      <p:ext uri="{BB962C8B-B14F-4D97-AF65-F5344CB8AC3E}">
        <p14:creationId xmlns:p14="http://schemas.microsoft.com/office/powerpoint/2010/main" val="52339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33589" y="259398"/>
            <a:ext cx="3288405" cy="1692771"/>
          </a:xfrm>
          <a:prstGeom prst="rect">
            <a:avLst/>
          </a:prstGeom>
        </p:spPr>
        <p:txBody>
          <a:bodyPr wrap="square">
            <a:spAutoFit/>
          </a:bodyPr>
          <a:lstStyle/>
          <a:p>
            <a:r>
              <a:rPr lang="pl-PL" sz="3200" dirty="0" smtClean="0"/>
              <a:t>1916</a:t>
            </a:r>
          </a:p>
          <a:p>
            <a:r>
              <a:rPr lang="pl-PL" dirty="0" smtClean="0"/>
              <a:t>powstanie </a:t>
            </a:r>
            <a:endParaRPr lang="pl-PL" dirty="0"/>
          </a:p>
          <a:p>
            <a:r>
              <a:rPr lang="pl-PL" dirty="0"/>
              <a:t>Naczelnej Rady </a:t>
            </a:r>
            <a:r>
              <a:rPr lang="pl-PL" dirty="0" smtClean="0"/>
              <a:t>Ludowej</a:t>
            </a:r>
            <a:r>
              <a:rPr lang="pl-PL" dirty="0"/>
              <a:t>, </a:t>
            </a:r>
          </a:p>
          <a:p>
            <a:r>
              <a:rPr lang="pl-PL" dirty="0"/>
              <a:t>polskiej organizacji </a:t>
            </a:r>
            <a:r>
              <a:rPr lang="pl-PL" dirty="0" smtClean="0"/>
              <a:t>politycznej </a:t>
            </a:r>
            <a:endParaRPr lang="pl-PL" dirty="0"/>
          </a:p>
          <a:p>
            <a:r>
              <a:rPr lang="pl-PL" dirty="0"/>
              <a:t>zaboru pruskiego</a:t>
            </a:r>
          </a:p>
        </p:txBody>
      </p:sp>
      <p:sp>
        <p:nvSpPr>
          <p:cNvPr id="6" name="Prostokąt 5"/>
          <p:cNvSpPr/>
          <p:nvPr/>
        </p:nvSpPr>
        <p:spPr>
          <a:xfrm>
            <a:off x="399245" y="244699"/>
            <a:ext cx="3322749" cy="172576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cxnSp>
        <p:nvCxnSpPr>
          <p:cNvPr id="8" name="Łącznik prosty ze strzałką 7"/>
          <p:cNvCxnSpPr/>
          <p:nvPr/>
        </p:nvCxnSpPr>
        <p:spPr>
          <a:xfrm>
            <a:off x="167425" y="1094704"/>
            <a:ext cx="3837905" cy="1287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9" name="Prostokąt 8"/>
          <p:cNvSpPr/>
          <p:nvPr/>
        </p:nvSpPr>
        <p:spPr>
          <a:xfrm>
            <a:off x="4331595" y="244699"/>
            <a:ext cx="2734614" cy="2246769"/>
          </a:xfrm>
          <a:prstGeom prst="rect">
            <a:avLst/>
          </a:prstGeom>
        </p:spPr>
        <p:txBody>
          <a:bodyPr wrap="square">
            <a:spAutoFit/>
          </a:bodyPr>
          <a:lstStyle/>
          <a:p>
            <a:r>
              <a:rPr lang="pl-PL" sz="3200" dirty="0" smtClean="0"/>
              <a:t> 1917</a:t>
            </a:r>
          </a:p>
          <a:p>
            <a:endParaRPr lang="pl-PL" dirty="0"/>
          </a:p>
          <a:p>
            <a:endParaRPr lang="pl-PL" dirty="0" smtClean="0"/>
          </a:p>
          <a:p>
            <a:r>
              <a:rPr lang="pl-PL" dirty="0" smtClean="0"/>
              <a:t>  powstanie </a:t>
            </a:r>
            <a:endParaRPr lang="pl-PL" dirty="0"/>
          </a:p>
          <a:p>
            <a:r>
              <a:rPr lang="pl-PL" dirty="0" smtClean="0"/>
              <a:t>  Armii </a:t>
            </a:r>
            <a:r>
              <a:rPr lang="pl-PL" dirty="0"/>
              <a:t>Polskiej </a:t>
            </a:r>
            <a:r>
              <a:rPr lang="pl-PL" dirty="0" smtClean="0"/>
              <a:t>we </a:t>
            </a:r>
            <a:r>
              <a:rPr lang="pl-PL" dirty="0"/>
              <a:t>Francji </a:t>
            </a:r>
            <a:r>
              <a:rPr lang="pl-PL" dirty="0" smtClean="0"/>
              <a:t>    (</a:t>
            </a:r>
            <a:r>
              <a:rPr lang="pl-PL" dirty="0"/>
              <a:t>tzw. Błękitnej </a:t>
            </a:r>
            <a:r>
              <a:rPr lang="pl-PL" dirty="0" smtClean="0"/>
              <a:t>Armii </a:t>
            </a:r>
            <a:r>
              <a:rPr lang="pl-PL" dirty="0"/>
              <a:t>lub </a:t>
            </a:r>
            <a:r>
              <a:rPr lang="pl-PL" dirty="0" smtClean="0"/>
              <a:t>  Armii Hallera</a:t>
            </a:r>
            <a:r>
              <a:rPr lang="pl-PL" dirty="0"/>
              <a:t>)</a:t>
            </a:r>
          </a:p>
        </p:txBody>
      </p:sp>
      <p:sp>
        <p:nvSpPr>
          <p:cNvPr id="10" name="Prostokąt 9"/>
          <p:cNvSpPr/>
          <p:nvPr/>
        </p:nvSpPr>
        <p:spPr>
          <a:xfrm>
            <a:off x="4196365" y="244699"/>
            <a:ext cx="2807594" cy="224676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cxnSp>
        <p:nvCxnSpPr>
          <p:cNvPr id="13" name="Łącznik prosty ze strzałką 12"/>
          <p:cNvCxnSpPr/>
          <p:nvPr/>
        </p:nvCxnSpPr>
        <p:spPr>
          <a:xfrm>
            <a:off x="4134115" y="1094703"/>
            <a:ext cx="3850786" cy="113334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Prostokąt 13"/>
          <p:cNvSpPr/>
          <p:nvPr/>
        </p:nvSpPr>
        <p:spPr>
          <a:xfrm>
            <a:off x="4357352" y="972354"/>
            <a:ext cx="1171977" cy="244699"/>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4 czerwca</a:t>
            </a:r>
            <a:endParaRPr lang="pl-PL" dirty="0"/>
          </a:p>
        </p:txBody>
      </p:sp>
      <p:sp>
        <p:nvSpPr>
          <p:cNvPr id="16" name="Prostokąt 15"/>
          <p:cNvSpPr/>
          <p:nvPr/>
        </p:nvSpPr>
        <p:spPr>
          <a:xfrm>
            <a:off x="1493949" y="4280928"/>
            <a:ext cx="2863403" cy="830997"/>
          </a:xfrm>
          <a:prstGeom prst="rect">
            <a:avLst/>
          </a:prstGeom>
        </p:spPr>
        <p:txBody>
          <a:bodyPr wrap="square">
            <a:spAutoFit/>
          </a:bodyPr>
          <a:lstStyle/>
          <a:p>
            <a:r>
              <a:rPr lang="pl-PL" sz="1600" dirty="0" smtClean="0"/>
              <a:t>Afisz </a:t>
            </a:r>
            <a:r>
              <a:rPr lang="pl-PL" sz="1600" dirty="0"/>
              <a:t>propagandowy Armii </a:t>
            </a:r>
          </a:p>
          <a:p>
            <a:r>
              <a:rPr lang="pl-PL" sz="1600" dirty="0"/>
              <a:t>Polskiej we Francji autorstwa </a:t>
            </a:r>
          </a:p>
          <a:p>
            <a:r>
              <a:rPr lang="pl-PL" sz="1600" dirty="0"/>
              <a:t>Władysława T. Bendy </a:t>
            </a:r>
          </a:p>
        </p:txBody>
      </p:sp>
      <p:pic>
        <p:nvPicPr>
          <p:cNvPr id="17" name="Obraz 16"/>
          <p:cNvPicPr>
            <a:picLocks noChangeAspect="1"/>
          </p:cNvPicPr>
          <p:nvPr/>
        </p:nvPicPr>
        <p:blipFill>
          <a:blip r:embed="rId2"/>
          <a:stretch>
            <a:fillRect/>
          </a:stretch>
        </p:blipFill>
        <p:spPr>
          <a:xfrm>
            <a:off x="4196365" y="2613816"/>
            <a:ext cx="2280704" cy="3112210"/>
          </a:xfrm>
          <a:prstGeom prst="rect">
            <a:avLst/>
          </a:prstGeom>
        </p:spPr>
      </p:pic>
      <p:sp>
        <p:nvSpPr>
          <p:cNvPr id="20" name="Prostokąt 19"/>
          <p:cNvSpPr/>
          <p:nvPr/>
        </p:nvSpPr>
        <p:spPr>
          <a:xfrm>
            <a:off x="8701825" y="4159876"/>
            <a:ext cx="2631583" cy="1077218"/>
          </a:xfrm>
          <a:prstGeom prst="rect">
            <a:avLst/>
          </a:prstGeom>
        </p:spPr>
        <p:txBody>
          <a:bodyPr wrap="square">
            <a:spAutoFit/>
          </a:bodyPr>
          <a:lstStyle/>
          <a:p>
            <a:r>
              <a:rPr lang="pl-PL" sz="1600" dirty="0"/>
              <a:t>Odznaka pamiątkowa </a:t>
            </a:r>
          </a:p>
          <a:p>
            <a:r>
              <a:rPr lang="pl-PL" sz="1600" dirty="0"/>
              <a:t>Ochotniczej Armii </a:t>
            </a:r>
          </a:p>
          <a:p>
            <a:r>
              <a:rPr lang="pl-PL" sz="1600" dirty="0"/>
              <a:t>Józefa Hallera, 1921 r. – </a:t>
            </a:r>
          </a:p>
          <a:p>
            <a:r>
              <a:rPr lang="pl-PL" sz="1600" dirty="0"/>
              <a:t>Orzeł Błękitnej Armii </a:t>
            </a:r>
          </a:p>
        </p:txBody>
      </p:sp>
      <p:pic>
        <p:nvPicPr>
          <p:cNvPr id="21" name="Obraz 20"/>
          <p:cNvPicPr>
            <a:picLocks noChangeAspect="1"/>
          </p:cNvPicPr>
          <p:nvPr/>
        </p:nvPicPr>
        <p:blipFill>
          <a:blip r:embed="rId3"/>
          <a:stretch>
            <a:fillRect/>
          </a:stretch>
        </p:blipFill>
        <p:spPr>
          <a:xfrm>
            <a:off x="8397022" y="1040007"/>
            <a:ext cx="2374577" cy="2902921"/>
          </a:xfrm>
          <a:prstGeom prst="rect">
            <a:avLst/>
          </a:prstGeom>
        </p:spPr>
      </p:pic>
    </p:spTree>
    <p:extLst>
      <p:ext uri="{BB962C8B-B14F-4D97-AF65-F5344CB8AC3E}">
        <p14:creationId xmlns:p14="http://schemas.microsoft.com/office/powerpoint/2010/main" val="1870656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Łącznik prosty ze strzałką 20"/>
          <p:cNvCxnSpPr/>
          <p:nvPr/>
        </p:nvCxnSpPr>
        <p:spPr>
          <a:xfrm>
            <a:off x="0" y="1268569"/>
            <a:ext cx="8384146"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pole tekstowe 3"/>
          <p:cNvSpPr txBox="1"/>
          <p:nvPr/>
        </p:nvSpPr>
        <p:spPr>
          <a:xfrm>
            <a:off x="283335" y="476518"/>
            <a:ext cx="3129566" cy="1415772"/>
          </a:xfrm>
          <a:prstGeom prst="rect">
            <a:avLst/>
          </a:prstGeom>
          <a:noFill/>
        </p:spPr>
        <p:txBody>
          <a:bodyPr wrap="square" rtlCol="0">
            <a:spAutoFit/>
          </a:bodyPr>
          <a:lstStyle/>
          <a:p>
            <a:r>
              <a:rPr lang="pl-PL" sz="3200" dirty="0" smtClean="0"/>
              <a:t>1917</a:t>
            </a:r>
          </a:p>
          <a:p>
            <a:endParaRPr lang="pl-PL" dirty="0" smtClean="0"/>
          </a:p>
          <a:p>
            <a:endParaRPr lang="pl-PL" dirty="0"/>
          </a:p>
          <a:p>
            <a:r>
              <a:rPr lang="pl-PL" dirty="0"/>
              <a:t>„kryzys przysięgowy”</a:t>
            </a:r>
          </a:p>
        </p:txBody>
      </p:sp>
      <p:sp>
        <p:nvSpPr>
          <p:cNvPr id="6" name="Prostokąt 5"/>
          <p:cNvSpPr/>
          <p:nvPr/>
        </p:nvSpPr>
        <p:spPr>
          <a:xfrm>
            <a:off x="373487" y="1068946"/>
            <a:ext cx="1262130" cy="39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9 i 11 lipca</a:t>
            </a:r>
            <a:endParaRPr lang="pl-PL" dirty="0"/>
          </a:p>
        </p:txBody>
      </p:sp>
      <p:sp>
        <p:nvSpPr>
          <p:cNvPr id="7" name="Prostokąt 6"/>
          <p:cNvSpPr/>
          <p:nvPr/>
        </p:nvSpPr>
        <p:spPr>
          <a:xfrm>
            <a:off x="283335" y="476518"/>
            <a:ext cx="2820473" cy="191500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8" name="Prostokąt 7"/>
          <p:cNvSpPr/>
          <p:nvPr/>
        </p:nvSpPr>
        <p:spPr>
          <a:xfrm>
            <a:off x="3773510" y="1068946"/>
            <a:ext cx="1442434" cy="39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15 sierpnia</a:t>
            </a:r>
            <a:endParaRPr lang="pl-PL" dirty="0"/>
          </a:p>
        </p:txBody>
      </p:sp>
      <p:sp>
        <p:nvSpPr>
          <p:cNvPr id="9" name="Prostokąt 8"/>
          <p:cNvSpPr/>
          <p:nvPr/>
        </p:nvSpPr>
        <p:spPr>
          <a:xfrm>
            <a:off x="3503053" y="1468192"/>
            <a:ext cx="2134991" cy="923330"/>
          </a:xfrm>
          <a:prstGeom prst="rect">
            <a:avLst/>
          </a:prstGeom>
        </p:spPr>
        <p:txBody>
          <a:bodyPr wrap="square">
            <a:spAutoFit/>
          </a:bodyPr>
          <a:lstStyle/>
          <a:p>
            <a:r>
              <a:rPr lang="pl-PL" dirty="0"/>
              <a:t>powstanie Komitetu Narodowego Polskiego w Paryżu</a:t>
            </a:r>
          </a:p>
        </p:txBody>
      </p:sp>
      <p:sp>
        <p:nvSpPr>
          <p:cNvPr id="10" name="Prostokąt 9"/>
          <p:cNvSpPr/>
          <p:nvPr/>
        </p:nvSpPr>
        <p:spPr>
          <a:xfrm>
            <a:off x="6722772" y="1068946"/>
            <a:ext cx="1403797" cy="39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12 wrzesień</a:t>
            </a:r>
            <a:endParaRPr lang="pl-PL" dirty="0"/>
          </a:p>
        </p:txBody>
      </p:sp>
      <p:sp>
        <p:nvSpPr>
          <p:cNvPr id="11" name="Prostokąt 10"/>
          <p:cNvSpPr/>
          <p:nvPr/>
        </p:nvSpPr>
        <p:spPr>
          <a:xfrm>
            <a:off x="6037289" y="1468192"/>
            <a:ext cx="3287015" cy="923330"/>
          </a:xfrm>
          <a:prstGeom prst="rect">
            <a:avLst/>
          </a:prstGeom>
        </p:spPr>
        <p:txBody>
          <a:bodyPr wrap="square">
            <a:spAutoFit/>
          </a:bodyPr>
          <a:lstStyle/>
          <a:p>
            <a:r>
              <a:rPr lang="pl-PL" dirty="0"/>
              <a:t>powstanie Rady Regencyjnej </a:t>
            </a:r>
          </a:p>
          <a:p>
            <a:r>
              <a:rPr lang="pl-PL" dirty="0"/>
              <a:t>Królestwa Polskiego w Warszawie</a:t>
            </a:r>
          </a:p>
        </p:txBody>
      </p:sp>
      <p:sp>
        <p:nvSpPr>
          <p:cNvPr id="12" name="pole tekstowe 11"/>
          <p:cNvSpPr txBox="1"/>
          <p:nvPr/>
        </p:nvSpPr>
        <p:spPr>
          <a:xfrm>
            <a:off x="8940840" y="476518"/>
            <a:ext cx="2137893" cy="861774"/>
          </a:xfrm>
          <a:prstGeom prst="rect">
            <a:avLst/>
          </a:prstGeom>
          <a:noFill/>
        </p:spPr>
        <p:txBody>
          <a:bodyPr wrap="square" rtlCol="0">
            <a:spAutoFit/>
          </a:bodyPr>
          <a:lstStyle/>
          <a:p>
            <a:r>
              <a:rPr lang="pl-PL" sz="3200" dirty="0" smtClean="0"/>
              <a:t>1918</a:t>
            </a:r>
          </a:p>
          <a:p>
            <a:endParaRPr lang="pl-PL" dirty="0"/>
          </a:p>
        </p:txBody>
      </p:sp>
      <p:sp>
        <p:nvSpPr>
          <p:cNvPr id="13" name="Prostokąt 12"/>
          <p:cNvSpPr/>
          <p:nvPr/>
        </p:nvSpPr>
        <p:spPr>
          <a:xfrm>
            <a:off x="8854225" y="476518"/>
            <a:ext cx="2762519" cy="244698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pl-PL"/>
          </a:p>
        </p:txBody>
      </p:sp>
      <p:sp>
        <p:nvSpPr>
          <p:cNvPr id="14" name="Prostokąt 13"/>
          <p:cNvSpPr/>
          <p:nvPr/>
        </p:nvSpPr>
        <p:spPr>
          <a:xfrm>
            <a:off x="8918620" y="1068946"/>
            <a:ext cx="1738648" cy="3992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dirty="0" smtClean="0"/>
              <a:t>październik</a:t>
            </a:r>
            <a:endParaRPr lang="pl-PL" dirty="0"/>
          </a:p>
        </p:txBody>
      </p:sp>
      <p:sp>
        <p:nvSpPr>
          <p:cNvPr id="15" name="pole tekstowe 14"/>
          <p:cNvSpPr txBox="1"/>
          <p:nvPr/>
        </p:nvSpPr>
        <p:spPr>
          <a:xfrm>
            <a:off x="8918620" y="1468192"/>
            <a:ext cx="2521357" cy="1477328"/>
          </a:xfrm>
          <a:prstGeom prst="rect">
            <a:avLst/>
          </a:prstGeom>
          <a:noFill/>
        </p:spPr>
        <p:txBody>
          <a:bodyPr wrap="square" rtlCol="0">
            <a:spAutoFit/>
          </a:bodyPr>
          <a:lstStyle/>
          <a:p>
            <a:r>
              <a:rPr lang="pl-PL" dirty="0"/>
              <a:t>powstanie Polskiej Komisji Likwidacyjnej Galicji i Śląska Cieszyńskiego w </a:t>
            </a:r>
            <a:r>
              <a:rPr lang="pl-PL" dirty="0" smtClean="0"/>
              <a:t>Krakowie</a:t>
            </a:r>
            <a:endParaRPr lang="pl-PL" dirty="0"/>
          </a:p>
        </p:txBody>
      </p:sp>
      <p:sp>
        <p:nvSpPr>
          <p:cNvPr id="22" name="Prostokąt 21"/>
          <p:cNvSpPr/>
          <p:nvPr/>
        </p:nvSpPr>
        <p:spPr>
          <a:xfrm>
            <a:off x="1333658" y="4585086"/>
            <a:ext cx="3236890" cy="1323439"/>
          </a:xfrm>
          <a:prstGeom prst="rect">
            <a:avLst/>
          </a:prstGeom>
        </p:spPr>
        <p:txBody>
          <a:bodyPr wrap="square">
            <a:spAutoFit/>
          </a:bodyPr>
          <a:lstStyle/>
          <a:p>
            <a:r>
              <a:rPr lang="pl-PL" sz="1600" dirty="0"/>
              <a:t>Żołnierze Legionów Polskich </a:t>
            </a:r>
          </a:p>
          <a:p>
            <a:r>
              <a:rPr lang="pl-PL" sz="1600" dirty="0"/>
              <a:t>internowani w Szczypiornie </a:t>
            </a:r>
          </a:p>
          <a:p>
            <a:r>
              <a:rPr lang="pl-PL" sz="1600" dirty="0"/>
              <a:t>po odmowie złożenia przysięgi </a:t>
            </a:r>
          </a:p>
          <a:p>
            <a:r>
              <a:rPr lang="pl-PL" sz="1600" dirty="0"/>
              <a:t>na wierność cesarzowi Niemiec, </a:t>
            </a:r>
          </a:p>
          <a:p>
            <a:r>
              <a:rPr lang="pl-PL" sz="1600" dirty="0"/>
              <a:t>1917 r</a:t>
            </a:r>
          </a:p>
        </p:txBody>
      </p:sp>
      <p:pic>
        <p:nvPicPr>
          <p:cNvPr id="23" name="Obraz 22"/>
          <p:cNvPicPr>
            <a:picLocks noChangeAspect="1"/>
          </p:cNvPicPr>
          <p:nvPr/>
        </p:nvPicPr>
        <p:blipFill>
          <a:blip r:embed="rId2"/>
          <a:stretch>
            <a:fillRect/>
          </a:stretch>
        </p:blipFill>
        <p:spPr>
          <a:xfrm>
            <a:off x="283334" y="2484718"/>
            <a:ext cx="3307901" cy="2010009"/>
          </a:xfrm>
          <a:prstGeom prst="rect">
            <a:avLst/>
          </a:prstGeom>
        </p:spPr>
      </p:pic>
      <p:sp>
        <p:nvSpPr>
          <p:cNvPr id="26" name="Prostokąt 25"/>
          <p:cNvSpPr/>
          <p:nvPr/>
        </p:nvSpPr>
        <p:spPr>
          <a:xfrm>
            <a:off x="8940462" y="3322750"/>
            <a:ext cx="2590044" cy="1815882"/>
          </a:xfrm>
          <a:prstGeom prst="rect">
            <a:avLst/>
          </a:prstGeom>
        </p:spPr>
        <p:txBody>
          <a:bodyPr wrap="square">
            <a:spAutoFit/>
          </a:bodyPr>
          <a:lstStyle/>
          <a:p>
            <a:r>
              <a:rPr lang="pl-PL" sz="1600" dirty="0"/>
              <a:t>Rada Regencyjna w Warszawie, 1917 r., </a:t>
            </a:r>
          </a:p>
          <a:p>
            <a:r>
              <a:rPr lang="pl-PL" sz="1600" dirty="0"/>
              <a:t>od lewej: Józef Ostrowski, abp </a:t>
            </a:r>
          </a:p>
          <a:p>
            <a:r>
              <a:rPr lang="pl-PL" sz="1600" dirty="0"/>
              <a:t>Aleksander Kakowski, </a:t>
            </a:r>
            <a:r>
              <a:rPr lang="pl-PL" sz="1600" dirty="0" err="1"/>
              <a:t>książe</a:t>
            </a:r>
            <a:r>
              <a:rPr lang="pl-PL" sz="1600" dirty="0"/>
              <a:t> Zdzisław </a:t>
            </a:r>
          </a:p>
          <a:p>
            <a:r>
              <a:rPr lang="pl-PL" sz="1600" dirty="0"/>
              <a:t>Lubomirski </a:t>
            </a:r>
          </a:p>
        </p:txBody>
      </p:sp>
      <p:pic>
        <p:nvPicPr>
          <p:cNvPr id="27" name="Obraz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524" y="2591144"/>
            <a:ext cx="3504503" cy="2306675"/>
          </a:xfrm>
          <a:prstGeom prst="rect">
            <a:avLst/>
          </a:prstGeom>
        </p:spPr>
      </p:pic>
    </p:spTree>
    <p:extLst>
      <p:ext uri="{BB962C8B-B14F-4D97-AF65-F5344CB8AC3E}">
        <p14:creationId xmlns:p14="http://schemas.microsoft.com/office/powerpoint/2010/main" val="3355730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ydarzenie główne">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TM04033927[[fn=Wydarzenie główne]]</Template>
  <TotalTime>130</TotalTime>
  <Words>1025</Words>
  <Application>Microsoft Office PowerPoint</Application>
  <PresentationFormat>Panoramiczny</PresentationFormat>
  <Paragraphs>138</Paragraphs>
  <Slides>16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vt:i4>
      </vt:variant>
    </vt:vector>
  </HeadingPairs>
  <TitlesOfParts>
    <vt:vector size="20" baseType="lpstr">
      <vt:lpstr>Arial</vt:lpstr>
      <vt:lpstr>Impact</vt:lpstr>
      <vt:lpstr>Tempus Sans ITC</vt:lpstr>
      <vt:lpstr>Wydarzenie główne</vt:lpstr>
      <vt:lpstr>Odzyskanie niepodległości</vt:lpstr>
      <vt:lpstr>Prezentacja programu PowerPoint</vt:lpstr>
      <vt:lpstr>Ojcowie Niepodległości</vt:lpstr>
      <vt:lpstr>Prezentacja programu PowerPoint</vt:lpstr>
      <vt:lpstr>Co działo się przed odzyskaniem niepodległości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Czy wiedziałeś/aś że……..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Odzyskanie niepodległości</dc:title>
  <dc:creator>Konto Microsoft</dc:creator>
  <cp:lastModifiedBy>Konto Microsoft</cp:lastModifiedBy>
  <cp:revision>14</cp:revision>
  <dcterms:created xsi:type="dcterms:W3CDTF">2021-10-16T10:09:09Z</dcterms:created>
  <dcterms:modified xsi:type="dcterms:W3CDTF">2021-10-16T12:19:51Z</dcterms:modified>
</cp:coreProperties>
</file>