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300" r:id="rId2"/>
    <p:sldId id="256" r:id="rId3"/>
    <p:sldId id="257" r:id="rId4"/>
    <p:sldId id="282" r:id="rId5"/>
    <p:sldId id="283" r:id="rId6"/>
    <p:sldId id="284" r:id="rId7"/>
    <p:sldId id="285" r:id="rId8"/>
    <p:sldId id="258" r:id="rId9"/>
    <p:sldId id="259" r:id="rId10"/>
    <p:sldId id="260" r:id="rId11"/>
    <p:sldId id="288" r:id="rId12"/>
    <p:sldId id="261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94" r:id="rId22"/>
    <p:sldId id="271" r:id="rId23"/>
    <p:sldId id="272" r:id="rId24"/>
    <p:sldId id="293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95" r:id="rId34"/>
    <p:sldId id="296" r:id="rId35"/>
    <p:sldId id="297" r:id="rId36"/>
    <p:sldId id="298" r:id="rId37"/>
    <p:sldId id="299" r:id="rId3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0B84-95AB-4C6E-B027-D3EE9BF1321F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D9-CD87-4037-861B-B46A91E778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0B84-95AB-4C6E-B027-D3EE9BF1321F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D9-CD87-4037-861B-B46A91E778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0B84-95AB-4C6E-B027-D3EE9BF1321F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D9-CD87-4037-861B-B46A91E778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0B84-95AB-4C6E-B027-D3EE9BF1321F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D9-CD87-4037-861B-B46A91E778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0B84-95AB-4C6E-B027-D3EE9BF1321F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D9-CD87-4037-861B-B46A91E778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0B84-95AB-4C6E-B027-D3EE9BF1321F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D9-CD87-4037-861B-B46A91E778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0B84-95AB-4C6E-B027-D3EE9BF1321F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D9-CD87-4037-861B-B46A91E778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0B84-95AB-4C6E-B027-D3EE9BF1321F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7C6BD9-CD87-4037-861B-B46A91E7781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0B84-95AB-4C6E-B027-D3EE9BF1321F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D9-CD87-4037-861B-B46A91E778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0B84-95AB-4C6E-B027-D3EE9BF1321F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F7C6BD9-CD87-4037-861B-B46A91E778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5100B84-95AB-4C6E-B027-D3EE9BF1321F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C6BD9-CD87-4037-861B-B46A91E7781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olny kształt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5100B84-95AB-4C6E-B027-D3EE9BF1321F}" type="datetimeFigureOut">
              <a:rPr lang="pl-PL" smtClean="0"/>
              <a:pPr/>
              <a:t>2013-04-16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F7C6BD9-CD87-4037-861B-B46A91E7781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611560" y="980728"/>
            <a:ext cx="7774632" cy="290775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i="1" dirty="0" smtClean="0">
                <a:solidFill>
                  <a:srgbClr val="CC9900"/>
                </a:solidFill>
              </a:rPr>
              <a:t>"CUDZE CHWALICIE - SWEGO NIE ZNACIE</a:t>
            </a:r>
            <a:br>
              <a:rPr lang="pl-PL" sz="3200" b="1" i="1" dirty="0" smtClean="0">
                <a:solidFill>
                  <a:srgbClr val="CC9900"/>
                </a:solidFill>
              </a:rPr>
            </a:br>
            <a:r>
              <a:rPr lang="pl-PL" sz="3200" b="1" i="1" dirty="0" smtClean="0">
                <a:solidFill>
                  <a:srgbClr val="CC9900"/>
                </a:solidFill>
              </a:rPr>
              <a:t>SAMI NIE WIECIE - CO POSIADACIE"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                         </a:t>
            </a:r>
            <a:r>
              <a:rPr lang="pl-PL" sz="2700" i="1" dirty="0" smtClean="0">
                <a:solidFill>
                  <a:srgbClr val="CC9900"/>
                </a:solidFill>
              </a:rPr>
              <a:t>autor: </a:t>
            </a:r>
            <a:r>
              <a:rPr lang="pl-PL" sz="2700" b="1" i="1" dirty="0" smtClean="0">
                <a:solidFill>
                  <a:srgbClr val="CC9900"/>
                </a:solidFill>
              </a:rPr>
              <a:t>Stanisław Jachowicz</a:t>
            </a:r>
            <a:r>
              <a:rPr lang="pl-PL" i="1" dirty="0" smtClean="0">
                <a:solidFill>
                  <a:srgbClr val="CC9900"/>
                </a:solidFill>
              </a:rPr>
              <a:t/>
            </a:r>
            <a:br>
              <a:rPr lang="pl-PL" i="1" dirty="0" smtClean="0">
                <a:solidFill>
                  <a:srgbClr val="CC9900"/>
                </a:solidFill>
              </a:rPr>
            </a:br>
            <a:endParaRPr lang="pl-PL" i="1" dirty="0">
              <a:solidFill>
                <a:srgbClr val="CC9900"/>
              </a:solidFill>
            </a:endParaRPr>
          </a:p>
        </p:txBody>
      </p:sp>
      <p:pic>
        <p:nvPicPr>
          <p:cNvPr id="5" name="Obraz 4" descr="C:\Users\Edyta\Desktop\log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77072"/>
            <a:ext cx="828092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610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C:\Users\Edyta\Desktop\SZKOŁA\5b836d8f1f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904361" cy="468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287"/>
            <a:ext cx="9144000" cy="6836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332656"/>
            <a:ext cx="8363272" cy="5793507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		</a:t>
            </a:r>
            <a:r>
              <a:rPr lang="pl-PL" sz="2300" dirty="0" smtClean="0"/>
              <a:t>Niestety </a:t>
            </a:r>
            <a:r>
              <a:rPr lang="pl-PL" sz="2300" dirty="0"/>
              <a:t>z czasem budynek </a:t>
            </a:r>
            <a:r>
              <a:rPr lang="pl-PL" sz="2300" dirty="0" smtClean="0"/>
              <a:t>starzał się, </a:t>
            </a:r>
            <a:r>
              <a:rPr lang="pl-PL" sz="2300" dirty="0"/>
              <a:t>a na remonty nie było pieniędzy. </a:t>
            </a:r>
          </a:p>
          <a:p>
            <a:pPr>
              <a:buNone/>
            </a:pPr>
            <a:r>
              <a:rPr lang="pl-PL" dirty="0" smtClean="0"/>
              <a:t>	</a:t>
            </a:r>
            <a:endParaRPr lang="pl-PL" dirty="0"/>
          </a:p>
        </p:txBody>
      </p:sp>
      <p:pic>
        <p:nvPicPr>
          <p:cNvPr id="4" name="Obraz 3" descr="C:\Users\Edyta\Desktop\SZKOŁA\50d2c948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340768"/>
            <a:ext cx="43924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ymbol zastępczy zawartości 3" descr="C:\Users\Edyta\Desktop\SZKOŁA\f987fb5f94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717032"/>
            <a:ext cx="45245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44434" y="27544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404664"/>
            <a:ext cx="8291264" cy="5721499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 algn="ctr">
              <a:lnSpc>
                <a:spcPct val="150000"/>
              </a:lnSpc>
              <a:buNone/>
            </a:pPr>
            <a:r>
              <a:rPr lang="pl-PL" dirty="0"/>
              <a:t>	</a:t>
            </a:r>
            <a:r>
              <a:rPr lang="pl-PL" sz="2300" dirty="0" smtClean="0"/>
              <a:t>	 </a:t>
            </a:r>
            <a:r>
              <a:rPr lang="pl-PL" sz="2300" dirty="0"/>
              <a:t>W</a:t>
            </a:r>
            <a:r>
              <a:rPr lang="pl-PL" sz="2300" dirty="0" smtClean="0"/>
              <a:t> </a:t>
            </a:r>
            <a:r>
              <a:rPr lang="pl-PL" sz="2300" dirty="0"/>
              <a:t>1996 roku rozpoczęły się starania o budowę </a:t>
            </a:r>
            <a:r>
              <a:rPr lang="pl-PL" sz="2300" dirty="0" smtClean="0"/>
              <a:t> nowej </a:t>
            </a:r>
            <a:r>
              <a:rPr lang="pl-PL" sz="2300" dirty="0"/>
              <a:t>szkoły, na miarę XX wieku. 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0608" y="3733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476672"/>
            <a:ext cx="8147248" cy="5649491"/>
          </a:xfrm>
        </p:spPr>
        <p:txBody>
          <a:bodyPr/>
          <a:lstStyle/>
          <a:p>
            <a:pPr algn="ctr">
              <a:buNone/>
            </a:pPr>
            <a:r>
              <a:rPr lang="pl-PL" b="1" dirty="0" smtClean="0"/>
              <a:t>	</a:t>
            </a:r>
            <a:r>
              <a:rPr lang="pl-PL" b="1" i="1" dirty="0" smtClean="0"/>
              <a:t>NOWA </a:t>
            </a:r>
            <a:r>
              <a:rPr lang="pl-PL" b="1" i="1" dirty="0"/>
              <a:t>SZKOŁA</a:t>
            </a:r>
            <a:endParaRPr lang="pl-PL" i="1" dirty="0"/>
          </a:p>
          <a:p>
            <a:pPr algn="ctr">
              <a:lnSpc>
                <a:spcPct val="150000"/>
              </a:lnSpc>
              <a:buNone/>
            </a:pPr>
            <a:r>
              <a:rPr lang="pl-PL" dirty="0" smtClean="0"/>
              <a:t>	</a:t>
            </a:r>
            <a:r>
              <a:rPr lang="pl-PL" dirty="0"/>
              <a:t> </a:t>
            </a:r>
            <a:r>
              <a:rPr lang="pl-PL" dirty="0" smtClean="0"/>
              <a:t>	</a:t>
            </a:r>
            <a:r>
              <a:rPr lang="pl-PL" sz="2300" dirty="0" smtClean="0"/>
              <a:t>W </a:t>
            </a:r>
            <a:r>
              <a:rPr lang="pl-PL" sz="2300" dirty="0"/>
              <a:t>1998 roku oddano do użytku jeden z segmentów nowej szkoły, a w 1999r. całą szkołę, niestety bez sali gimnastycznej.</a:t>
            </a:r>
          </a:p>
          <a:p>
            <a:pPr algn="ctr">
              <a:buNone/>
            </a:pPr>
            <a:endParaRPr lang="pl-PL" dirty="0"/>
          </a:p>
        </p:txBody>
      </p:sp>
      <p:pic>
        <p:nvPicPr>
          <p:cNvPr id="4" name="Obraz 3" descr="C:\Users\Edyta\Desktop\SZKOŁA\337909d0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924944"/>
            <a:ext cx="475252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600" y="309277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01_belchatow_szkola_0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63284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C:\Users\Edyta\Desktop\SZKOŁA\239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476672"/>
            <a:ext cx="8363272" cy="5649491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pl-PL" dirty="0" smtClean="0"/>
              <a:t>		</a:t>
            </a:r>
            <a:r>
              <a:rPr lang="pl-PL" sz="4000" dirty="0" smtClean="0"/>
              <a:t> </a:t>
            </a:r>
            <a:r>
              <a:rPr lang="pl-PL" sz="4000" dirty="0"/>
              <a:t>W</a:t>
            </a:r>
            <a:r>
              <a:rPr lang="pl-PL" sz="4000" dirty="0" smtClean="0"/>
              <a:t> </a:t>
            </a:r>
            <a:r>
              <a:rPr lang="pl-PL" sz="4000" dirty="0"/>
              <a:t>wyniku reformy oświaty - nowy budynek szkoły podzielono pomiędzy Publiczne Gimnazjum nr </a:t>
            </a:r>
            <a:r>
              <a:rPr lang="pl-PL" sz="4000" dirty="0" smtClean="0"/>
              <a:t>1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4000" dirty="0" smtClean="0"/>
              <a:t> </a:t>
            </a:r>
            <a:r>
              <a:rPr lang="pl-PL" sz="4000" dirty="0"/>
              <a:t>im. Szarych </a:t>
            </a:r>
            <a:r>
              <a:rPr lang="pl-PL" sz="4000" dirty="0" smtClean="0"/>
              <a:t>Szeregów, </a:t>
            </a:r>
            <a:r>
              <a:rPr lang="pl-PL" sz="4000" dirty="0"/>
              <a:t>a Szkołę Podstawową nr 1 </a:t>
            </a:r>
            <a:endParaRPr lang="pl-PL" sz="4000" dirty="0" smtClean="0"/>
          </a:p>
          <a:p>
            <a:pPr algn="ctr">
              <a:lnSpc>
                <a:spcPct val="150000"/>
              </a:lnSpc>
              <a:buNone/>
            </a:pPr>
            <a:r>
              <a:rPr lang="pl-PL" sz="4000" dirty="0" smtClean="0"/>
              <a:t>im</a:t>
            </a:r>
            <a:r>
              <a:rPr lang="pl-PL" sz="4000" dirty="0"/>
              <a:t>. Stanisława Jachowicza</a:t>
            </a:r>
            <a:r>
              <a:rPr lang="pl-PL" sz="4000" dirty="0" smtClean="0"/>
              <a:t>. 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4000" dirty="0" smtClean="0"/>
              <a:t>	    W </a:t>
            </a:r>
            <a:r>
              <a:rPr lang="pl-PL" sz="4000" dirty="0"/>
              <a:t>końcu spełniły się marzenia nauczycieli i uczniów - powstała nowoczesna, wspaniała </a:t>
            </a:r>
            <a:r>
              <a:rPr lang="pl-PL" sz="4000" dirty="0" smtClean="0"/>
              <a:t>Hala Sportowa </a:t>
            </a:r>
            <a:r>
              <a:rPr lang="pl-PL" sz="4000" dirty="0"/>
              <a:t>„Energia”. Od tego momentu  lekcje wychowania fizycznego mogą odbywać się w </a:t>
            </a:r>
            <a:r>
              <a:rPr lang="pl-PL" sz="4000" dirty="0" smtClean="0"/>
              <a:t>profesjonalnych 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4000" dirty="0" smtClean="0"/>
              <a:t>i komfortowych warunkach</a:t>
            </a:r>
            <a:r>
              <a:rPr lang="pl-PL" sz="2500" dirty="0" smtClean="0"/>
              <a:t>.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  <a:p>
            <a:endParaRPr lang="pl-PL" dirty="0"/>
          </a:p>
        </p:txBody>
      </p:sp>
      <p:pic>
        <p:nvPicPr>
          <p:cNvPr id="4" name="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04664"/>
            <a:ext cx="8219256" cy="5721499"/>
          </a:xfrm>
        </p:spPr>
        <p:txBody>
          <a:bodyPr/>
          <a:lstStyle/>
          <a:p>
            <a:pPr algn="ctr">
              <a:buNone/>
            </a:pPr>
            <a:r>
              <a:rPr lang="pl-PL" b="1" i="1" dirty="0" smtClean="0"/>
              <a:t>	</a:t>
            </a:r>
          </a:p>
          <a:p>
            <a:pPr algn="ctr">
              <a:buNone/>
            </a:pPr>
            <a:endParaRPr lang="pl-PL" sz="9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endParaRPr lang="pl-PL" sz="3200" b="1" i="1" dirty="0" smtClean="0"/>
          </a:p>
          <a:p>
            <a:pPr algn="ctr">
              <a:buNone/>
            </a:pPr>
            <a:r>
              <a:rPr lang="pl-PL" sz="3200" b="1" i="1" dirty="0" smtClean="0"/>
              <a:t>    </a:t>
            </a:r>
            <a:r>
              <a:rPr lang="pl-PL" sz="3200" b="1" i="1" dirty="0" smtClean="0">
                <a:solidFill>
                  <a:srgbClr val="CC9900"/>
                </a:solidFill>
              </a:rPr>
              <a:t>„</a:t>
            </a:r>
            <a:r>
              <a:rPr lang="pl-PL" sz="3600" b="1" i="1" dirty="0">
                <a:solidFill>
                  <a:srgbClr val="CC9900"/>
                </a:solidFill>
              </a:rPr>
              <a:t>Integracja jest naszą wspólną </a:t>
            </a:r>
            <a:r>
              <a:rPr lang="pl-PL" sz="3600" b="1" i="1" dirty="0" smtClean="0">
                <a:solidFill>
                  <a:srgbClr val="CC9900"/>
                </a:solidFill>
              </a:rPr>
              <a:t>szansą, szansą </a:t>
            </a:r>
            <a:r>
              <a:rPr lang="pl-PL" sz="3600" b="1" i="1" dirty="0">
                <a:solidFill>
                  <a:srgbClr val="CC9900"/>
                </a:solidFill>
              </a:rPr>
              <a:t>tworzenia świata </a:t>
            </a:r>
            <a:r>
              <a:rPr lang="pl-PL" sz="3600" b="1" i="1" dirty="0" smtClean="0">
                <a:solidFill>
                  <a:srgbClr val="CC9900"/>
                </a:solidFill>
              </a:rPr>
              <a:t>bardziej pokojowego</a:t>
            </a:r>
            <a:r>
              <a:rPr lang="pl-PL" sz="3600" b="1" i="1" dirty="0">
                <a:solidFill>
                  <a:srgbClr val="CC9900"/>
                </a:solidFill>
              </a:rPr>
              <a:t>, mniej rywalizującego </a:t>
            </a:r>
            <a:endParaRPr lang="pl-PL" sz="3600" b="1" i="1" dirty="0" smtClean="0">
              <a:solidFill>
                <a:srgbClr val="CC9900"/>
              </a:solidFill>
            </a:endParaRPr>
          </a:p>
          <a:p>
            <a:pPr algn="ctr">
              <a:buNone/>
            </a:pPr>
            <a:r>
              <a:rPr lang="pl-PL" sz="3600" b="1" i="1" dirty="0" smtClean="0">
                <a:solidFill>
                  <a:srgbClr val="CC9900"/>
                </a:solidFill>
              </a:rPr>
              <a:t>   i </a:t>
            </a:r>
            <a:r>
              <a:rPr lang="pl-PL" sz="3600" b="1" i="1" dirty="0">
                <a:solidFill>
                  <a:srgbClr val="CC9900"/>
                </a:solidFill>
              </a:rPr>
              <a:t>mającego więcej miłości”</a:t>
            </a:r>
            <a:endParaRPr lang="pl-PL" sz="3600" dirty="0">
              <a:solidFill>
                <a:srgbClr val="CC9900"/>
              </a:solidFill>
            </a:endParaRPr>
          </a:p>
          <a:p>
            <a:pPr algn="ctr">
              <a:buNone/>
            </a:pPr>
            <a:endParaRPr lang="pl-PL" dirty="0"/>
          </a:p>
        </p:txBody>
      </p:sp>
      <p:pic>
        <p:nvPicPr>
          <p:cNvPr id="4" name="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8600" y="3733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404664"/>
            <a:ext cx="8291264" cy="619268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pl-PL" dirty="0" smtClean="0"/>
              <a:t>		</a:t>
            </a:r>
            <a:r>
              <a:rPr lang="pl-PL" sz="3300" dirty="0" smtClean="0"/>
              <a:t>Od </a:t>
            </a:r>
            <a:r>
              <a:rPr lang="pl-PL" sz="3300" dirty="0"/>
              <a:t>2004 roku szkoła otworzyła drzwi przed uczniami niepełnosprawnymi, utworzone zostały pierwsze klasy integracyjne i szkoła zmieniła nazwę na: Szkoła Podstawowa nr </a:t>
            </a:r>
            <a:r>
              <a:rPr lang="pl-PL" sz="3300" dirty="0" smtClean="0"/>
              <a:t>1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3300" dirty="0" smtClean="0"/>
              <a:t> </a:t>
            </a:r>
            <a:r>
              <a:rPr lang="pl-PL" sz="3300" dirty="0"/>
              <a:t>im. </a:t>
            </a:r>
            <a:r>
              <a:rPr lang="pl-PL" sz="3300" dirty="0" smtClean="0"/>
              <a:t>Stanisława </a:t>
            </a:r>
            <a:r>
              <a:rPr lang="pl-PL" sz="3300" dirty="0"/>
              <a:t>Jachowicza </a:t>
            </a:r>
            <a:endParaRPr lang="pl-PL" sz="3300" dirty="0" smtClean="0"/>
          </a:p>
          <a:p>
            <a:pPr algn="ctr">
              <a:lnSpc>
                <a:spcPct val="150000"/>
              </a:lnSpc>
              <a:buNone/>
            </a:pPr>
            <a:r>
              <a:rPr lang="pl-PL" sz="3300" dirty="0" smtClean="0"/>
              <a:t>z </a:t>
            </a:r>
            <a:r>
              <a:rPr lang="pl-PL" sz="3300" dirty="0"/>
              <a:t>oddziałami integracyjnymi. </a:t>
            </a:r>
            <a:endParaRPr lang="pl-PL" dirty="0"/>
          </a:p>
        </p:txBody>
      </p:sp>
      <p:pic>
        <p:nvPicPr>
          <p:cNvPr id="4" name="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86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7774632" cy="2907755"/>
          </a:xfrm>
        </p:spPr>
        <p:txBody>
          <a:bodyPr>
            <a:normAutofit/>
          </a:bodyPr>
          <a:lstStyle/>
          <a:p>
            <a:pPr algn="ctr"/>
            <a:r>
              <a:rPr lang="pl-PL" sz="3200" b="1" i="1" dirty="0">
                <a:solidFill>
                  <a:srgbClr val="CC9900"/>
                </a:solidFill>
              </a:rPr>
              <a:t>"CUDZE CHWALICIE - SWEGO NIE ZNACIE</a:t>
            </a:r>
            <a:br>
              <a:rPr lang="pl-PL" sz="3200" b="1" i="1" dirty="0">
                <a:solidFill>
                  <a:srgbClr val="CC9900"/>
                </a:solidFill>
              </a:rPr>
            </a:br>
            <a:r>
              <a:rPr lang="pl-PL" sz="3200" b="1" i="1" dirty="0">
                <a:solidFill>
                  <a:srgbClr val="CC9900"/>
                </a:solidFill>
              </a:rPr>
              <a:t>SAMI NIE WIECIE - CO POSIADACIE"</a:t>
            </a:r>
            <a:r>
              <a:rPr lang="pl-PL" sz="3200" dirty="0">
                <a:solidFill>
                  <a:schemeClr val="tx1"/>
                </a:solidFill>
              </a:rPr>
              <a:t/>
            </a:r>
            <a:br>
              <a:rPr lang="pl-PL" sz="3200" dirty="0">
                <a:solidFill>
                  <a:schemeClr val="tx1"/>
                </a:solidFill>
              </a:rPr>
            </a:br>
            <a:r>
              <a:rPr lang="pl-PL" sz="3200" dirty="0" smtClean="0">
                <a:solidFill>
                  <a:schemeClr val="tx1"/>
                </a:solidFill>
              </a:rPr>
              <a:t/>
            </a:r>
            <a:br>
              <a:rPr lang="pl-PL" sz="3200" dirty="0" smtClean="0">
                <a:solidFill>
                  <a:schemeClr val="tx1"/>
                </a:solidFill>
              </a:rPr>
            </a:br>
            <a:r>
              <a:rPr lang="pl-PL" sz="3200" dirty="0" smtClean="0">
                <a:solidFill>
                  <a:schemeClr val="tx1"/>
                </a:solidFill>
              </a:rPr>
              <a:t>                         </a:t>
            </a:r>
            <a:r>
              <a:rPr lang="pl-PL" sz="2700" i="1" dirty="0" smtClean="0">
                <a:solidFill>
                  <a:srgbClr val="CC9900"/>
                </a:solidFill>
              </a:rPr>
              <a:t>autor</a:t>
            </a:r>
            <a:r>
              <a:rPr lang="pl-PL" sz="2700" i="1" dirty="0">
                <a:solidFill>
                  <a:srgbClr val="CC9900"/>
                </a:solidFill>
              </a:rPr>
              <a:t>: </a:t>
            </a:r>
            <a:r>
              <a:rPr lang="pl-PL" sz="2700" b="1" i="1" dirty="0">
                <a:solidFill>
                  <a:srgbClr val="CC9900"/>
                </a:solidFill>
              </a:rPr>
              <a:t>Stanisław Jachowicz</a:t>
            </a:r>
            <a:r>
              <a:rPr lang="pl-PL" i="1" dirty="0">
                <a:solidFill>
                  <a:srgbClr val="CC9900"/>
                </a:solidFill>
              </a:rPr>
              <a:t/>
            </a:r>
            <a:br>
              <a:rPr lang="pl-PL" i="1" dirty="0">
                <a:solidFill>
                  <a:srgbClr val="CC9900"/>
                </a:solidFill>
              </a:rPr>
            </a:br>
            <a:endParaRPr lang="pl-PL" i="1" dirty="0">
              <a:solidFill>
                <a:srgbClr val="CC99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3528" y="4077072"/>
            <a:ext cx="8424936" cy="144016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Obraz 3" descr="C:\Users\Edyta\Desktop\log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77072"/>
            <a:ext cx="828092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50543" y="28364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04664"/>
            <a:ext cx="8291264" cy="5721499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pl-PL" sz="2300" dirty="0" smtClean="0"/>
              <a:t>		 </a:t>
            </a:r>
            <a:r>
              <a:rPr lang="pl-PL" sz="3200" dirty="0"/>
              <a:t>N</a:t>
            </a:r>
            <a:r>
              <a:rPr lang="pl-PL" sz="3200" dirty="0" smtClean="0"/>
              <a:t>asza </a:t>
            </a:r>
            <a:r>
              <a:rPr lang="pl-PL" sz="3200" dirty="0"/>
              <a:t>szkoła jest nowoczesną placówką na miarę XXI wieku oferującą dzieciom zawsze odpowiednie wsparcie, </a:t>
            </a:r>
            <a:r>
              <a:rPr lang="pl-PL" sz="3200" dirty="0" smtClean="0"/>
              <a:t>zrozumienie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3200" dirty="0" smtClean="0"/>
              <a:t> </a:t>
            </a:r>
            <a:r>
              <a:rPr lang="pl-PL" sz="3200" dirty="0"/>
              <a:t>i uśmiech każdego dnia.</a:t>
            </a:r>
            <a:r>
              <a:rPr lang="pl-PL" sz="3200" i="1" dirty="0"/>
              <a:t> </a:t>
            </a:r>
            <a:r>
              <a:rPr lang="pl-PL" sz="3200" dirty="0"/>
              <a:t>Wszyscy uczniowie mogą rozwijać swoje pasje podczas wielu różnorodnych pozalekcyjnych zajęć dodatkowych</a:t>
            </a:r>
            <a:r>
              <a:rPr lang="pl-PL" sz="3200" dirty="0" smtClean="0"/>
              <a:t>, a </a:t>
            </a:r>
            <a:r>
              <a:rPr lang="pl-PL" sz="3200" dirty="0"/>
              <a:t>umiejętności sprawdzić podczas konkursów. </a:t>
            </a:r>
          </a:p>
          <a:p>
            <a:pPr algn="ctr">
              <a:buNone/>
            </a:pPr>
            <a:endParaRPr lang="pl-PL" sz="4000" dirty="0"/>
          </a:p>
          <a:p>
            <a:pPr algn="just">
              <a:buNone/>
            </a:pPr>
            <a:endParaRPr lang="pl-PL" dirty="0"/>
          </a:p>
        </p:txBody>
      </p:sp>
      <p:pic>
        <p:nvPicPr>
          <p:cNvPr id="4" name="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8600" y="308900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" y="0"/>
            <a:ext cx="9139837" cy="698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10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548680"/>
            <a:ext cx="8391306" cy="6095030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3200" b="1" i="1" dirty="0"/>
              <a:t>PATRON SZKOŁY</a:t>
            </a:r>
            <a:endParaRPr lang="pl-PL" sz="3200" dirty="0"/>
          </a:p>
          <a:p>
            <a:pPr algn="ctr">
              <a:buNone/>
            </a:pPr>
            <a:endParaRPr lang="pl-PL" dirty="0"/>
          </a:p>
        </p:txBody>
      </p:sp>
      <p:pic>
        <p:nvPicPr>
          <p:cNvPr id="4" name="Obraz 3" descr="http://upload.wikimedia.org/wikipedia/commons/thumb/5/50/Stanis%C5%82aw_Jachowicz.PNG/220px-Stanis%C5%82aw_Jachowicz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268760"/>
            <a:ext cx="3727886" cy="466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548680"/>
            <a:ext cx="8678198" cy="5666402"/>
          </a:xfrm>
        </p:spPr>
        <p:txBody>
          <a:bodyPr/>
          <a:lstStyle/>
          <a:p>
            <a:pPr algn="just">
              <a:lnSpc>
                <a:spcPct val="150000"/>
              </a:lnSpc>
              <a:buNone/>
            </a:pPr>
            <a:r>
              <a:rPr lang="pl-PL" dirty="0" smtClean="0"/>
              <a:t>	</a:t>
            </a:r>
            <a:endParaRPr lang="pl-PL" sz="2400" dirty="0"/>
          </a:p>
          <a:p>
            <a:pPr algn="ctr">
              <a:buNone/>
            </a:pPr>
            <a:r>
              <a:rPr lang="pl-PL" sz="2400" dirty="0" smtClean="0"/>
              <a:t>		</a:t>
            </a:r>
            <a:r>
              <a:rPr lang="pl-PL" sz="3200" dirty="0" smtClean="0"/>
              <a:t>W okresie międzywojennym patronem  </a:t>
            </a:r>
            <a:r>
              <a:rPr lang="pl-PL" sz="3200" dirty="0"/>
              <a:t>Szkoły Podstawowej nr 1 </a:t>
            </a:r>
            <a:r>
              <a:rPr lang="pl-PL" sz="3200" dirty="0" smtClean="0"/>
              <a:t>został </a:t>
            </a:r>
          </a:p>
          <a:p>
            <a:pPr algn="ctr">
              <a:buNone/>
            </a:pPr>
            <a:r>
              <a:rPr lang="pl-PL" sz="3200" b="1" dirty="0" smtClean="0"/>
              <a:t>Stanisław </a:t>
            </a:r>
            <a:r>
              <a:rPr lang="pl-PL" sz="3200" b="1" dirty="0"/>
              <a:t>Jachowicz</a:t>
            </a:r>
            <a:r>
              <a:rPr lang="pl-PL" sz="3200" dirty="0"/>
              <a:t> </a:t>
            </a:r>
            <a:endParaRPr lang="pl-PL" sz="3200" dirty="0" smtClean="0"/>
          </a:p>
          <a:p>
            <a:pPr algn="ctr">
              <a:buNone/>
            </a:pPr>
            <a:r>
              <a:rPr lang="pl-PL" sz="3200" dirty="0" smtClean="0"/>
              <a:t>(</a:t>
            </a:r>
            <a:r>
              <a:rPr lang="pl-PL" sz="3200" dirty="0"/>
              <a:t>ur. 17 kwietnia </a:t>
            </a:r>
            <a:r>
              <a:rPr lang="pl-PL" sz="3200" dirty="0" smtClean="0"/>
              <a:t>1796r. </a:t>
            </a:r>
            <a:r>
              <a:rPr lang="pl-PL" sz="3200" dirty="0"/>
              <a:t>w </a:t>
            </a:r>
            <a:r>
              <a:rPr lang="pl-PL" sz="3200" dirty="0" smtClean="0"/>
              <a:t>Dzikowie </a:t>
            </a:r>
          </a:p>
          <a:p>
            <a:pPr algn="ctr">
              <a:buNone/>
            </a:pPr>
            <a:r>
              <a:rPr lang="pl-PL" sz="3200" dirty="0" smtClean="0"/>
              <a:t> </a:t>
            </a:r>
            <a:r>
              <a:rPr lang="pl-PL" sz="3200" dirty="0"/>
              <a:t>zm. 24 grudnia </a:t>
            </a:r>
            <a:r>
              <a:rPr lang="pl-PL" sz="3200" dirty="0" smtClean="0"/>
              <a:t>1857r. w </a:t>
            </a:r>
            <a:r>
              <a:rPr lang="pl-PL" sz="3200" dirty="0"/>
              <a:t>Warszawie) </a:t>
            </a:r>
            <a:endParaRPr lang="pl-PL" sz="3200" dirty="0" smtClean="0"/>
          </a:p>
          <a:p>
            <a:pPr algn="ctr">
              <a:buNone/>
            </a:pPr>
            <a:r>
              <a:rPr lang="pl-PL" sz="3200" dirty="0" smtClean="0"/>
              <a:t>– </a:t>
            </a:r>
            <a:r>
              <a:rPr lang="pl-PL" sz="3200" dirty="0"/>
              <a:t>poeta polski, pedagog, działacz charytatywny, czołowy bajkopisarz polski</a:t>
            </a:r>
            <a:r>
              <a:rPr lang="pl-PL" sz="2000" dirty="0" smtClean="0"/>
              <a:t>. </a:t>
            </a:r>
            <a:endParaRPr lang="pl-PL" sz="2400" dirty="0"/>
          </a:p>
        </p:txBody>
      </p:sp>
      <p:pic>
        <p:nvPicPr>
          <p:cNvPr id="2" name="Nowy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0608" y="34051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28662" y="928670"/>
            <a:ext cx="7643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	</a:t>
            </a:r>
            <a:r>
              <a:rPr lang="pl-PL" sz="3600" dirty="0" smtClean="0"/>
              <a:t>Brak w archiwach jakichkolwiek informacji na temat daty nadania szkole imienia Stanisława Jachowicza, ale jego działalność, życie, twórczość oraz wartości ku jakim dążył i według których żył </a:t>
            </a:r>
          </a:p>
          <a:p>
            <a:pPr algn="ctr"/>
            <a:r>
              <a:rPr lang="pl-PL" sz="3600" dirty="0" smtClean="0"/>
              <a:t>w pełni uzasadniają dokonanie właśnie takiego wyboru.</a:t>
            </a:r>
            <a:endParaRPr lang="pl-PL" sz="2800" dirty="0"/>
          </a:p>
        </p:txBody>
      </p:sp>
      <p:pic>
        <p:nvPicPr>
          <p:cNvPr id="3" name="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6632" y="37918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548680"/>
            <a:ext cx="8291264" cy="5577483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pl-PL" dirty="0" smtClean="0"/>
              <a:t>		</a:t>
            </a:r>
            <a:r>
              <a:rPr lang="pl-PL" sz="2500" dirty="0" smtClean="0"/>
              <a:t>Stanisław </a:t>
            </a:r>
            <a:r>
              <a:rPr lang="pl-PL" sz="2500" dirty="0"/>
              <a:t>Jachowicz urodził się w niezamożnej rodzinie szlacheckiej. Wychowany był w surowej atmosferze, pozbawiony towarzystwa rówieśników. Wcześnie opuścił dom rodzinny — w wieku ośmiu lat został wysłany przez matkę do szkoły pijarów. Po studiach na wydziale filozoficznym Uniwersytetu we Lwowie, głównym zajęciem Stanisława Jachowicza stała się </a:t>
            </a:r>
            <a:r>
              <a:rPr lang="pl-PL" sz="2500" dirty="0" smtClean="0"/>
              <a:t>praca </a:t>
            </a:r>
            <a:r>
              <a:rPr lang="pl-PL" sz="2500" dirty="0"/>
              <a:t>pedagogiczna nauczyciela języka polskiego w domach i na prywatnych stancjach dla dziewcząt. Jako nauczyciel i pedagog pracował do końca </a:t>
            </a:r>
            <a:r>
              <a:rPr lang="pl-PL" sz="2500" dirty="0" smtClean="0"/>
              <a:t>życia.</a:t>
            </a:r>
            <a:endParaRPr lang="pl-PL" sz="2500" dirty="0"/>
          </a:p>
          <a:p>
            <a:pPr>
              <a:buNone/>
            </a:pPr>
            <a:endParaRPr lang="pl-PL" dirty="0"/>
          </a:p>
        </p:txBody>
      </p:sp>
      <p:pic>
        <p:nvPicPr>
          <p:cNvPr id="2" name="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9600" y="40050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04664"/>
            <a:ext cx="8291264" cy="619268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pl-PL" dirty="0" smtClean="0"/>
              <a:t>		</a:t>
            </a:r>
            <a:r>
              <a:rPr lang="pl-PL" sz="2500" dirty="0" smtClean="0"/>
              <a:t>W </a:t>
            </a:r>
            <a:r>
              <a:rPr lang="pl-PL" sz="2500" dirty="0"/>
              <a:t>1824 roku wydał w Płocku swoją pierwszą książkę - zbiór 58 wierszowanych </a:t>
            </a:r>
            <a:r>
              <a:rPr lang="pl-PL" sz="2500" dirty="0" smtClean="0"/>
              <a:t>bajek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2500" dirty="0" smtClean="0"/>
              <a:t> </a:t>
            </a:r>
            <a:r>
              <a:rPr lang="pl-PL" sz="2500" dirty="0"/>
              <a:t>i umoralniających opowiastek dla dzieci pod tytułem </a:t>
            </a:r>
            <a:r>
              <a:rPr lang="pl-PL" sz="2500" i="1" dirty="0"/>
              <a:t>Bajki i powieści</a:t>
            </a:r>
            <a:r>
              <a:rPr lang="pl-PL" sz="2500" dirty="0"/>
              <a:t>. Choć nie był pierwszym polskim autorem piszącym dla dzieci, </a:t>
            </a:r>
            <a:r>
              <a:rPr lang="pl-PL" sz="2500" dirty="0" smtClean="0"/>
              <a:t> </a:t>
            </a:r>
            <a:r>
              <a:rPr lang="pl-PL" sz="2500" dirty="0"/>
              <a:t>Jachowicz jest powszechnie uważany za najlepszego bajkopisarza dla dzieci swojej epoki </a:t>
            </a:r>
            <a:r>
              <a:rPr lang="pl-PL" sz="2500" dirty="0" smtClean="0"/>
              <a:t> i </a:t>
            </a:r>
            <a:r>
              <a:rPr lang="pl-PL" sz="2500" dirty="0"/>
              <a:t>faktycznego twórcę polskiej literatury dla dzieci. Jego gazety i </a:t>
            </a:r>
            <a:r>
              <a:rPr lang="pl-PL" sz="2500" dirty="0" smtClean="0"/>
              <a:t>książki  </a:t>
            </a:r>
            <a:r>
              <a:rPr lang="pl-PL" sz="2500" dirty="0"/>
              <a:t>miały nie tylko wychowywać, ale </a:t>
            </a:r>
            <a:r>
              <a:rPr lang="pl-PL" sz="2500" dirty="0" smtClean="0"/>
              <a:t> i </a:t>
            </a:r>
            <a:r>
              <a:rPr lang="pl-PL" sz="2500" dirty="0"/>
              <a:t>uczyć: czytania, liczenia, historii. </a:t>
            </a:r>
          </a:p>
        </p:txBody>
      </p:sp>
      <p:pic>
        <p:nvPicPr>
          <p:cNvPr id="2" name="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6592" y="3350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476672"/>
            <a:ext cx="8291264" cy="5452658"/>
          </a:xfrm>
        </p:spPr>
        <p:txBody>
          <a:bodyPr>
            <a:normAutofit fontScale="47500" lnSpcReduction="20000"/>
          </a:bodyPr>
          <a:lstStyle/>
          <a:p>
            <a:pPr algn="ctr">
              <a:lnSpc>
                <a:spcPct val="170000"/>
              </a:lnSpc>
              <a:buNone/>
            </a:pPr>
            <a:r>
              <a:rPr lang="pl-PL" dirty="0" smtClean="0"/>
              <a:t>	</a:t>
            </a:r>
            <a:r>
              <a:rPr lang="pl-PL" sz="5800" dirty="0" smtClean="0"/>
              <a:t>	</a:t>
            </a:r>
            <a:r>
              <a:rPr lang="pl-PL" sz="4200" dirty="0" smtClean="0"/>
              <a:t>Poza bajkopisarstwem </a:t>
            </a:r>
            <a:r>
              <a:rPr lang="pl-PL" sz="4200" dirty="0"/>
              <a:t>i </a:t>
            </a:r>
            <a:r>
              <a:rPr lang="pl-PL" sz="4200" dirty="0" smtClean="0"/>
              <a:t>intensywną pracą pedagogiczną, </a:t>
            </a:r>
            <a:r>
              <a:rPr lang="pl-PL" sz="4200" dirty="0"/>
              <a:t>Jachowicz z wielkim zaangażowaniem zajmował się opieką społeczną nad dziećmi. Stał się znany z wielkiej </a:t>
            </a:r>
            <a:r>
              <a:rPr lang="pl-PL" sz="4200" dirty="0" smtClean="0"/>
              <a:t>energii</a:t>
            </a:r>
          </a:p>
          <a:p>
            <a:pPr algn="ctr">
              <a:lnSpc>
                <a:spcPct val="170000"/>
              </a:lnSpc>
              <a:buNone/>
            </a:pPr>
            <a:r>
              <a:rPr lang="pl-PL" sz="4200" dirty="0" smtClean="0"/>
              <a:t> </a:t>
            </a:r>
            <a:r>
              <a:rPr lang="pl-PL" sz="4200" dirty="0"/>
              <a:t>i pomysłowości w zbieraniu datków na rzecz sierocińców, ochronek </a:t>
            </a:r>
            <a:endParaRPr lang="pl-PL" sz="4200" dirty="0" smtClean="0"/>
          </a:p>
          <a:p>
            <a:pPr algn="ctr">
              <a:lnSpc>
                <a:spcPct val="170000"/>
              </a:lnSpc>
              <a:buNone/>
            </a:pPr>
            <a:r>
              <a:rPr lang="pl-PL" sz="4200" dirty="0" smtClean="0"/>
              <a:t>i </a:t>
            </a:r>
            <a:r>
              <a:rPr lang="pl-PL" sz="4200" dirty="0"/>
              <a:t>szkół. </a:t>
            </a:r>
            <a:endParaRPr lang="pl-PL" sz="4200" dirty="0" smtClean="0"/>
          </a:p>
          <a:p>
            <a:pPr algn="ctr">
              <a:lnSpc>
                <a:spcPct val="170000"/>
              </a:lnSpc>
              <a:buNone/>
            </a:pPr>
            <a:r>
              <a:rPr lang="pl-PL" sz="4200" dirty="0" smtClean="0"/>
              <a:t>Szczególnie interesował się losem dzieci z najuboższych warstw społeczeństwa — był współtwórcą ochronek, pierwowzorów dzisiejszych przedszkoli, w których dzieci otrzymywały posiłki, bawiły się, były wychowywane  i nauczane, podczas kiedy ich matki pracowały poza domem. </a:t>
            </a:r>
            <a:endParaRPr lang="pl-PL" sz="4200" dirty="0"/>
          </a:p>
        </p:txBody>
      </p:sp>
      <p:pic>
        <p:nvPicPr>
          <p:cNvPr id="2" name="2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50543" y="32849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196752"/>
            <a:ext cx="8291264" cy="3312368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pl-PL" dirty="0" smtClean="0"/>
              <a:t>		</a:t>
            </a:r>
            <a:r>
              <a:rPr lang="pl-PL" sz="2300" dirty="0" smtClean="0"/>
              <a:t>To </a:t>
            </a:r>
            <a:r>
              <a:rPr lang="pl-PL" sz="2300" dirty="0"/>
              <a:t>z jego inicjatywy rozpoczęto </a:t>
            </a:r>
            <a:r>
              <a:rPr lang="pl-PL" sz="2300" dirty="0" smtClean="0"/>
              <a:t>  w </a:t>
            </a:r>
            <a:r>
              <a:rPr lang="pl-PL" sz="2300" dirty="0"/>
              <a:t>ochronkach naukę </a:t>
            </a:r>
            <a:r>
              <a:rPr lang="pl-PL" sz="2300" dirty="0" smtClean="0"/>
              <a:t>rzemiosła, </a:t>
            </a:r>
            <a:r>
              <a:rPr lang="pl-PL" sz="2300" dirty="0"/>
              <a:t>co miało pomóc wychowankom w dorosłym życiu. </a:t>
            </a:r>
            <a:r>
              <a:rPr lang="pl-PL" sz="2300" dirty="0" smtClean="0"/>
              <a:t>	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2300" dirty="0" smtClean="0"/>
              <a:t>W </a:t>
            </a:r>
            <a:r>
              <a:rPr lang="pl-PL" sz="2300" dirty="0"/>
              <a:t>1842 roku został zbudowany za pieniądze zebrane w zbiórkach zainicjowanych przez Jachowicza dom dla sierot po poległych </a:t>
            </a:r>
            <a:r>
              <a:rPr lang="pl-PL" sz="2300" dirty="0" smtClean="0"/>
              <a:t>powstańcach powstania listopadowego.</a:t>
            </a:r>
            <a:endParaRPr lang="pl-PL" sz="2300" dirty="0"/>
          </a:p>
          <a:p>
            <a:pPr algn="ctr">
              <a:buNone/>
            </a:pPr>
            <a:endParaRPr lang="pl-PL" dirty="0"/>
          </a:p>
        </p:txBody>
      </p:sp>
      <p:pic>
        <p:nvPicPr>
          <p:cNvPr id="2" name="2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6592" y="32849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404664"/>
            <a:ext cx="8363272" cy="5793507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70000"/>
              </a:lnSpc>
              <a:buNone/>
            </a:pPr>
            <a:r>
              <a:rPr lang="pl-PL" dirty="0" smtClean="0"/>
              <a:t>	</a:t>
            </a:r>
            <a:r>
              <a:rPr lang="pl-PL" sz="3300" dirty="0" smtClean="0"/>
              <a:t>	Wielu </a:t>
            </a:r>
            <a:r>
              <a:rPr lang="pl-PL" sz="3300" dirty="0"/>
              <a:t>z nas zna wiersz „Pan kotek był chory” lecz nie każdy pamięta, kto jest jego autorem. Jeżeli nawet ktoś zetknął się z nazwiskiem Stanisława Jachowicza, to nie jest w stanie powiedzieć kim był i komu poświęcił swoje wiersze. Nie wspominają też o nim nowe podręczniki szkolne</a:t>
            </a:r>
            <a:r>
              <a:rPr lang="pl-PL" sz="3300" dirty="0" smtClean="0"/>
              <a:t>.. </a:t>
            </a:r>
            <a:r>
              <a:rPr lang="pl-PL" sz="3300" dirty="0"/>
              <a:t>Chociaż czas odebrał mu imię i autor </a:t>
            </a:r>
            <a:r>
              <a:rPr lang="pl-PL" sz="3300" dirty="0" smtClean="0"/>
              <a:t>utonął</a:t>
            </a:r>
          </a:p>
          <a:p>
            <a:pPr algn="ctr">
              <a:lnSpc>
                <a:spcPct val="170000"/>
              </a:lnSpc>
              <a:buNone/>
            </a:pPr>
            <a:r>
              <a:rPr lang="pl-PL" sz="3300" dirty="0" smtClean="0"/>
              <a:t> </a:t>
            </a:r>
            <a:r>
              <a:rPr lang="pl-PL" sz="3300" dirty="0"/>
              <a:t>w ludzkiej niepamięci, żywe jednak pozostały jego bajki </a:t>
            </a:r>
            <a:endParaRPr lang="pl-PL" sz="3300" dirty="0" smtClean="0"/>
          </a:p>
          <a:p>
            <a:pPr algn="ctr">
              <a:lnSpc>
                <a:spcPct val="170000"/>
              </a:lnSpc>
              <a:buNone/>
            </a:pPr>
            <a:r>
              <a:rPr lang="pl-PL" sz="3300" dirty="0" smtClean="0"/>
              <a:t>i </a:t>
            </a:r>
            <a:r>
              <a:rPr lang="pl-PL" sz="3300" dirty="0"/>
              <a:t>powiastki: ”Chory kotek”, „Staś”, „Walerek” i inne, które przetrwały jako anonimowe. </a:t>
            </a:r>
          </a:p>
        </p:txBody>
      </p:sp>
      <p:pic>
        <p:nvPicPr>
          <p:cNvPr id="2" name="2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0608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2852"/>
            <a:ext cx="9144000" cy="671514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pl-PL" sz="3100" dirty="0" smtClean="0"/>
              <a:t>		</a:t>
            </a:r>
            <a:r>
              <a:rPr lang="pl-PL" sz="8000" dirty="0" smtClean="0"/>
              <a:t>Szkołę </a:t>
            </a:r>
            <a:r>
              <a:rPr lang="pl-PL" sz="8000" dirty="0"/>
              <a:t>nr 1 w Bełchatowie ufundował około </a:t>
            </a:r>
            <a:r>
              <a:rPr lang="pl-PL" sz="8000" dirty="0" smtClean="0"/>
              <a:t>1820 roku burmistrz </a:t>
            </a:r>
            <a:r>
              <a:rPr lang="pl-PL" sz="8000" dirty="0"/>
              <a:t>gminy i właściciel Bełchatowa - </a:t>
            </a:r>
            <a:r>
              <a:rPr lang="pl-PL" sz="8000" b="1" dirty="0"/>
              <a:t>Leon Kaczkowski. </a:t>
            </a:r>
            <a:endParaRPr lang="pl-PL" sz="8000" b="1" dirty="0" smtClean="0"/>
          </a:p>
          <a:p>
            <a:pPr algn="just">
              <a:lnSpc>
                <a:spcPct val="150000"/>
              </a:lnSpc>
              <a:buNone/>
            </a:pPr>
            <a:endParaRPr lang="pl-PL" sz="8000" b="1" dirty="0" smtClean="0"/>
          </a:p>
          <a:p>
            <a:pPr algn="just">
              <a:lnSpc>
                <a:spcPct val="150000"/>
              </a:lnSpc>
              <a:buNone/>
            </a:pPr>
            <a:endParaRPr lang="pl-PL" sz="8000" b="1" dirty="0" smtClean="0"/>
          </a:p>
          <a:p>
            <a:pPr algn="just">
              <a:lnSpc>
                <a:spcPct val="150000"/>
              </a:lnSpc>
              <a:buNone/>
            </a:pPr>
            <a:endParaRPr lang="pl-PL" sz="8000" dirty="0" smtClean="0"/>
          </a:p>
          <a:p>
            <a:pPr algn="just">
              <a:lnSpc>
                <a:spcPct val="150000"/>
              </a:lnSpc>
              <a:buNone/>
            </a:pPr>
            <a:r>
              <a:rPr lang="pl-PL" sz="8000" dirty="0" smtClean="0"/>
              <a:t>		</a:t>
            </a:r>
          </a:p>
          <a:p>
            <a:pPr algn="just">
              <a:lnSpc>
                <a:spcPct val="150000"/>
              </a:lnSpc>
              <a:buNone/>
            </a:pPr>
            <a:endParaRPr lang="pl-PL" sz="8000" dirty="0" smtClean="0"/>
          </a:p>
          <a:p>
            <a:pPr algn="just">
              <a:lnSpc>
                <a:spcPct val="150000"/>
              </a:lnSpc>
              <a:buNone/>
            </a:pPr>
            <a:endParaRPr lang="pl-PL" sz="8000" dirty="0" smtClean="0"/>
          </a:p>
          <a:p>
            <a:pPr algn="just">
              <a:lnSpc>
                <a:spcPct val="150000"/>
              </a:lnSpc>
              <a:buNone/>
            </a:pPr>
            <a:endParaRPr lang="pl-PL" sz="8000" dirty="0" smtClean="0"/>
          </a:p>
          <a:p>
            <a:pPr algn="just">
              <a:lnSpc>
                <a:spcPct val="150000"/>
              </a:lnSpc>
              <a:buNone/>
            </a:pPr>
            <a:endParaRPr lang="pl-PL" sz="8000" dirty="0" smtClean="0"/>
          </a:p>
          <a:p>
            <a:pPr algn="just">
              <a:lnSpc>
                <a:spcPct val="150000"/>
              </a:lnSpc>
              <a:buNone/>
            </a:pPr>
            <a:endParaRPr lang="pl-PL" sz="8000" dirty="0" smtClean="0"/>
          </a:p>
          <a:p>
            <a:pPr algn="ctr">
              <a:lnSpc>
                <a:spcPct val="150000"/>
              </a:lnSpc>
              <a:buNone/>
            </a:pPr>
            <a:r>
              <a:rPr lang="pl-PL" sz="8000" dirty="0" smtClean="0"/>
              <a:t>W </a:t>
            </a:r>
            <a:r>
              <a:rPr lang="pl-PL" sz="8000" dirty="0"/>
              <a:t>1843 roku w szkole naukę pobierało 172 uczniów rozdzielonych w pięciu oddziałach</a:t>
            </a:r>
            <a:r>
              <a:rPr lang="pl-PL" sz="8000" dirty="0" smtClean="0"/>
              <a:t>.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8000" dirty="0" smtClean="0"/>
              <a:t> </a:t>
            </a:r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Picture 2" descr="http://www.polishwinnipeg.com/DookolaPolski/105-po8.resized_153x199_Kaczkowski_Stanisla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357298"/>
            <a:ext cx="2500330" cy="3286148"/>
          </a:xfrm>
          <a:prstGeom prst="rect">
            <a:avLst/>
          </a:prstGeom>
          <a:noFill/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0608" y="50131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476672"/>
            <a:ext cx="8219256" cy="564949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pl-PL" dirty="0" smtClean="0"/>
              <a:t>		</a:t>
            </a:r>
            <a:r>
              <a:rPr lang="pl-PL" sz="2300" dirty="0" smtClean="0"/>
              <a:t>Pomimo </a:t>
            </a:r>
            <a:r>
              <a:rPr lang="pl-PL" sz="2300" dirty="0"/>
              <a:t>upływu wielu lat jego poezja jest wciąż </a:t>
            </a:r>
            <a:r>
              <a:rPr lang="pl-PL" sz="2300" dirty="0" smtClean="0"/>
              <a:t>aktualna i </a:t>
            </a:r>
            <a:r>
              <a:rPr lang="pl-PL" sz="2300" dirty="0"/>
              <a:t>chętnie czytana dzieciom przez rodziców, opiekunów </a:t>
            </a:r>
            <a:r>
              <a:rPr lang="pl-PL" sz="2300" dirty="0" smtClean="0"/>
              <a:t>i </a:t>
            </a:r>
            <a:r>
              <a:rPr lang="pl-PL" sz="2300" dirty="0"/>
              <a:t>nauczycieli. </a:t>
            </a:r>
            <a:endParaRPr lang="pl-PL" sz="2300" dirty="0" smtClean="0"/>
          </a:p>
          <a:p>
            <a:pPr algn="ctr">
              <a:lnSpc>
                <a:spcPct val="150000"/>
              </a:lnSpc>
              <a:buNone/>
            </a:pPr>
            <a:r>
              <a:rPr lang="pl-PL" sz="2300" dirty="0" smtClean="0"/>
              <a:t>Wierszyki </a:t>
            </a:r>
            <a:r>
              <a:rPr lang="pl-PL" sz="2300" dirty="0"/>
              <a:t>poety zawierają morały, które promują surowe ideały wychowawcze: pracowitość, posłuszeństwo, oszczędność, </a:t>
            </a:r>
            <a:r>
              <a:rPr lang="pl-PL" sz="2300" dirty="0" smtClean="0"/>
              <a:t>uczciwość i solidność, 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2300" dirty="0" smtClean="0"/>
              <a:t>dobroć </a:t>
            </a:r>
            <a:r>
              <a:rPr lang="pl-PL" sz="2300" dirty="0"/>
              <a:t>dla ludzi </a:t>
            </a:r>
            <a:r>
              <a:rPr lang="pl-PL" sz="2300" dirty="0" smtClean="0"/>
              <a:t> i </a:t>
            </a:r>
            <a:r>
              <a:rPr lang="pl-PL" sz="2300" dirty="0"/>
              <a:t>zwierząt. </a:t>
            </a:r>
          </a:p>
        </p:txBody>
      </p:sp>
      <p:pic>
        <p:nvPicPr>
          <p:cNvPr id="2" name="3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44434" y="31139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76672"/>
            <a:ext cx="8291264" cy="5649491"/>
          </a:xfrm>
        </p:spPr>
        <p:txBody>
          <a:bodyPr/>
          <a:lstStyle/>
          <a:p>
            <a:pPr algn="just">
              <a:lnSpc>
                <a:spcPct val="150000"/>
              </a:lnSpc>
              <a:buNone/>
            </a:pPr>
            <a:r>
              <a:rPr lang="pl-PL" dirty="0" smtClean="0"/>
              <a:t>	</a:t>
            </a:r>
          </a:p>
          <a:p>
            <a:pPr algn="just">
              <a:lnSpc>
                <a:spcPct val="150000"/>
              </a:lnSpc>
              <a:buNone/>
            </a:pPr>
            <a:endParaRPr lang="pl-PL" sz="2400" dirty="0"/>
          </a:p>
          <a:p>
            <a:pPr algn="ctr">
              <a:lnSpc>
                <a:spcPct val="150000"/>
              </a:lnSpc>
              <a:buNone/>
            </a:pPr>
            <a:r>
              <a:rPr lang="pl-PL" sz="2400" dirty="0"/>
              <a:t>	</a:t>
            </a:r>
            <a:r>
              <a:rPr lang="pl-PL" sz="2400" dirty="0" smtClean="0"/>
              <a:t>	</a:t>
            </a:r>
            <a:r>
              <a:rPr lang="pl-PL" sz="2300" dirty="0" smtClean="0"/>
              <a:t>Nasz </a:t>
            </a:r>
            <a:r>
              <a:rPr lang="pl-PL" sz="2300" dirty="0"/>
              <a:t>patron to wielki i prawy człowiek, prawdziwy Polak, gorący patriota, </a:t>
            </a:r>
            <a:r>
              <a:rPr lang="pl-PL" sz="2300" dirty="0" smtClean="0"/>
              <a:t>pisarz, </a:t>
            </a:r>
            <a:r>
              <a:rPr lang="pl-PL" sz="2300" dirty="0"/>
              <a:t>a przede wszystkim przyjaciel </a:t>
            </a:r>
            <a:r>
              <a:rPr lang="pl-PL" sz="2300" dirty="0" smtClean="0"/>
              <a:t>dzieci. 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2300" dirty="0" smtClean="0"/>
              <a:t>Powinniśmy </a:t>
            </a:r>
            <a:r>
              <a:rPr lang="pl-PL" sz="2300" dirty="0"/>
              <a:t>być dumni z naszego patrona - wspaniałego nauczyciela.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2" name="3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0608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548680"/>
            <a:ext cx="8291264" cy="5577483"/>
          </a:xfrm>
        </p:spPr>
        <p:txBody>
          <a:bodyPr/>
          <a:lstStyle/>
          <a:p>
            <a:pPr algn="ctr">
              <a:buNone/>
            </a:pPr>
            <a:r>
              <a:rPr lang="pl-PL" dirty="0"/>
              <a:t>	</a:t>
            </a:r>
            <a:endParaRPr lang="pl-PL" dirty="0" smtClean="0"/>
          </a:p>
          <a:p>
            <a:pPr algn="ctr">
              <a:buNone/>
            </a:pPr>
            <a:endParaRPr lang="pl-PL" sz="28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pl-PL" sz="2800" b="1" i="1" dirty="0" smtClean="0">
                <a:solidFill>
                  <a:srgbClr val="CC9900"/>
                </a:solidFill>
              </a:rPr>
              <a:t>"</a:t>
            </a:r>
            <a:r>
              <a:rPr lang="pl-PL" sz="2800" b="1" i="1" dirty="0">
                <a:solidFill>
                  <a:srgbClr val="CC9900"/>
                </a:solidFill>
              </a:rPr>
              <a:t>Bije zegar godziny, </a:t>
            </a:r>
          </a:p>
          <a:p>
            <a:pPr algn="ctr">
              <a:buNone/>
            </a:pPr>
            <a:r>
              <a:rPr lang="pl-PL" sz="2800" b="1" i="1" dirty="0" smtClean="0">
                <a:solidFill>
                  <a:srgbClr val="CC9900"/>
                </a:solidFill>
              </a:rPr>
              <a:t>my </a:t>
            </a:r>
            <a:r>
              <a:rPr lang="pl-PL" sz="2800" b="1" i="1" dirty="0">
                <a:solidFill>
                  <a:srgbClr val="CC9900"/>
                </a:solidFill>
              </a:rPr>
              <a:t>wtedy </a:t>
            </a:r>
            <a:r>
              <a:rPr lang="pl-PL" sz="2800" b="1" i="1" dirty="0" smtClean="0">
                <a:solidFill>
                  <a:srgbClr val="CC9900"/>
                </a:solidFill>
              </a:rPr>
              <a:t>mówimy, jak </a:t>
            </a:r>
            <a:r>
              <a:rPr lang="pl-PL" sz="2800" b="1" i="1" dirty="0">
                <a:solidFill>
                  <a:srgbClr val="CC9900"/>
                </a:solidFill>
              </a:rPr>
              <a:t>ten czas szybko </a:t>
            </a:r>
            <a:r>
              <a:rPr lang="pl-PL" sz="2800" b="1" i="1" dirty="0" smtClean="0">
                <a:solidFill>
                  <a:srgbClr val="CC9900"/>
                </a:solidFill>
              </a:rPr>
              <a:t>mija, </a:t>
            </a:r>
          </a:p>
          <a:p>
            <a:pPr algn="ctr">
              <a:buNone/>
            </a:pPr>
            <a:r>
              <a:rPr lang="pl-PL" sz="2800" b="1" i="1" dirty="0" smtClean="0">
                <a:solidFill>
                  <a:srgbClr val="CC9900"/>
                </a:solidFill>
              </a:rPr>
              <a:t>a </a:t>
            </a:r>
            <a:r>
              <a:rPr lang="pl-PL" sz="2800" b="1" i="1" dirty="0">
                <a:solidFill>
                  <a:srgbClr val="CC9900"/>
                </a:solidFill>
              </a:rPr>
              <a:t>to my </a:t>
            </a:r>
            <a:r>
              <a:rPr lang="pl-PL" sz="2800" b="1" i="1" dirty="0" smtClean="0">
                <a:solidFill>
                  <a:srgbClr val="CC9900"/>
                </a:solidFill>
              </a:rPr>
              <a:t>mijamy„</a:t>
            </a:r>
          </a:p>
          <a:p>
            <a:pPr algn="ctr">
              <a:buNone/>
            </a:pPr>
            <a:endParaRPr lang="pl-PL" sz="2800" b="1" i="1" dirty="0"/>
          </a:p>
          <a:p>
            <a:pPr algn="r">
              <a:buNone/>
            </a:pPr>
            <a:r>
              <a:rPr lang="pl-PL" sz="2400" i="1" dirty="0">
                <a:solidFill>
                  <a:srgbClr val="CC9900"/>
                </a:solidFill>
              </a:rPr>
              <a:t>autor: </a:t>
            </a:r>
            <a:r>
              <a:rPr lang="pl-PL" sz="2400" b="1" i="1" dirty="0">
                <a:solidFill>
                  <a:srgbClr val="CC9900"/>
                </a:solidFill>
              </a:rPr>
              <a:t>Stanisław Jachowicz</a:t>
            </a:r>
            <a:endParaRPr lang="pl-PL" sz="2400" i="1" dirty="0">
              <a:solidFill>
                <a:srgbClr val="CC9900"/>
              </a:solidFill>
            </a:endParaRPr>
          </a:p>
        </p:txBody>
      </p:sp>
      <p:pic>
        <p:nvPicPr>
          <p:cNvPr id="2" name="3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50543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5"/>
            <a:ext cx="9144000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66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14350"/>
            <a:ext cx="7632700" cy="583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3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02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2" y="620688"/>
            <a:ext cx="9050978" cy="536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76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3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łuki\Pictures\2012-12-18 13.30.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</p:spPr>
      </p:pic>
      <p:sp>
        <p:nvSpPr>
          <p:cNvPr id="5" name="Symbol zastępczy zawartości 2"/>
          <p:cNvSpPr txBox="1">
            <a:spLocks/>
          </p:cNvSpPr>
          <p:nvPr/>
        </p:nvSpPr>
        <p:spPr>
          <a:xfrm>
            <a:off x="0" y="1600200"/>
            <a:ext cx="9144000" cy="5257800"/>
          </a:xfrm>
          <a:prstGeom prst="rect">
            <a:avLst/>
          </a:prstGeom>
        </p:spPr>
        <p:txBody>
          <a:bodyPr/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pl-PL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Pierwszy budynek „jedynki” był drewniany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pl-PL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nieduży, więc nie był w stanie pomieścić wielu</a:t>
            </a:r>
            <a:r>
              <a:rPr kumimoji="0" lang="pl-PL" sz="3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uczniów. </a:t>
            </a: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500166" y="642918"/>
            <a:ext cx="6572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dirty="0" smtClean="0">
                <a:solidFill>
                  <a:schemeClr val="bg1"/>
                </a:solidFill>
              </a:rPr>
              <a:t>Pierwszy budynek</a:t>
            </a:r>
            <a:endParaRPr lang="pl-PL" sz="4400" dirty="0">
              <a:solidFill>
                <a:schemeClr val="bg1"/>
              </a:solidFill>
            </a:endParaRPr>
          </a:p>
        </p:txBody>
      </p:sp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600" y="3619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57158" y="1214422"/>
            <a:ext cx="78581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0624" lvl="0" indent="-384048" algn="ctr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pl-PL" sz="3200" dirty="0" smtClean="0"/>
              <a:t>  W 1903 roku zdarzył się wypadek, szkoła spłonęła. Naukę tymczasowo kontynuowano  w pałacu Hellwiga. Budynek dzisiejszego Muzeum Regionalnego.</a:t>
            </a:r>
            <a:endParaRPr lang="pl-PL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6230">
            <a:off x="873818" y="4121046"/>
            <a:ext cx="221932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600" y="31593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214282" y="714356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Druga siedziba</a:t>
            </a:r>
            <a:endParaRPr kumimoji="0" lang="pl-PL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357158" y="2000240"/>
            <a:ext cx="8429684" cy="2928958"/>
          </a:xfrm>
          <a:prstGeom prst="rect">
            <a:avLst/>
          </a:prstGeom>
        </p:spPr>
        <p:txBody>
          <a:bodyPr/>
          <a:lstStyle/>
          <a:p>
            <a:pPr marL="420624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pl-PL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 1905 miasto wybudowało nam drugi budynek szkolny – tym razem murowany. Był większy</a:t>
            </a:r>
          </a:p>
          <a:p>
            <a:pPr marL="420624" lvl="0" indent="-384048" algn="ctr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kumimoji="0" lang="pl-PL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 mógł pomieścić więcej uczniów.</a:t>
            </a:r>
            <a:r>
              <a:rPr lang="pl-PL" sz="3200" dirty="0" smtClean="0"/>
              <a:t> </a:t>
            </a: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6" y="31822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łuki\Pictures\2012-12-18 13.39.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276261"/>
            <a:ext cx="9144000" cy="558174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373689" y="714356"/>
            <a:ext cx="6396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0624" lvl="0" indent="-384048" algn="ctr">
              <a:spcBef>
                <a:spcPct val="20000"/>
              </a:spcBef>
              <a:buClr>
                <a:schemeClr val="accent1"/>
              </a:buClr>
              <a:buSzPct val="80000"/>
            </a:pPr>
            <a:r>
              <a:rPr lang="pl-PL" sz="3200" dirty="0" smtClean="0"/>
              <a:t>Szkoła nr 1 przy ulicy Pabianickiej</a:t>
            </a:r>
            <a:endParaRPr lang="pl-PL" sz="3200" dirty="0"/>
          </a:p>
        </p:txBody>
      </p:sp>
      <p:pic>
        <p:nvPicPr>
          <p:cNvPr id="4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6073" y="3151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404664"/>
            <a:ext cx="8363272" cy="5721499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pl-PL" dirty="0" smtClean="0"/>
              <a:t>	</a:t>
            </a:r>
            <a:r>
              <a:rPr lang="pl-PL" sz="2500" dirty="0" smtClean="0"/>
              <a:t>	W </a:t>
            </a:r>
            <a:r>
              <a:rPr lang="pl-PL" sz="2500" dirty="0"/>
              <a:t>październiku 1939 roku Niemcy wyznaczyli </a:t>
            </a:r>
            <a:r>
              <a:rPr lang="pl-PL" sz="2500" dirty="0" smtClean="0"/>
              <a:t>Szkołę   nr </a:t>
            </a:r>
            <a:r>
              <a:rPr lang="pl-PL" sz="2500" dirty="0"/>
              <a:t>1 jako miejsce do nauki polskich dzieci. Jednak gdy </a:t>
            </a:r>
            <a:r>
              <a:rPr lang="pl-PL" sz="2500" dirty="0" smtClean="0"/>
              <a:t>     15 </a:t>
            </a:r>
            <a:r>
              <a:rPr lang="pl-PL" sz="2500" dirty="0"/>
              <a:t>lutego 1940 roku, Bełchatów został włączony do Rzeszy, szkołę </a:t>
            </a:r>
            <a:r>
              <a:rPr lang="pl-PL" sz="2500" dirty="0" smtClean="0"/>
              <a:t>zamknięto, </a:t>
            </a:r>
            <a:r>
              <a:rPr lang="pl-PL" sz="2500" dirty="0"/>
              <a:t>a nauczyciele zostali zwolnieni</a:t>
            </a:r>
            <a:r>
              <a:rPr lang="pl-PL" sz="2500" dirty="0" smtClean="0"/>
              <a:t>.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2500" dirty="0" smtClean="0"/>
              <a:t> </a:t>
            </a:r>
            <a:r>
              <a:rPr lang="pl-PL" sz="2500" dirty="0"/>
              <a:t>Dopiero po wyzwoleniu Bełchatowa, 25.01.1945 roku, Miejska Rada </a:t>
            </a:r>
            <a:r>
              <a:rPr lang="pl-PL" sz="2500" dirty="0" smtClean="0"/>
              <a:t>  Narodowa </a:t>
            </a:r>
            <a:r>
              <a:rPr lang="pl-PL" sz="2500" dirty="0"/>
              <a:t>poleciła </a:t>
            </a:r>
            <a:r>
              <a:rPr lang="pl-PL" sz="2500" dirty="0" smtClean="0"/>
              <a:t>Piotrowi </a:t>
            </a:r>
            <a:r>
              <a:rPr lang="pl-PL" sz="2500" dirty="0"/>
              <a:t>Zaborowskiemu </a:t>
            </a:r>
            <a:r>
              <a:rPr lang="pl-PL" sz="2500" dirty="0" smtClean="0"/>
              <a:t>zorganizować szkołę </a:t>
            </a:r>
            <a:r>
              <a:rPr lang="pl-PL" sz="2500" dirty="0"/>
              <a:t>i rozpocząć naukę. </a:t>
            </a:r>
            <a:endParaRPr lang="pl-PL" sz="2500" dirty="0" smtClean="0"/>
          </a:p>
          <a:p>
            <a:pPr algn="ctr">
              <a:lnSpc>
                <a:spcPct val="150000"/>
              </a:lnSpc>
              <a:buNone/>
            </a:pPr>
            <a:r>
              <a:rPr lang="pl-PL" sz="2500" dirty="0" smtClean="0"/>
              <a:t>W </a:t>
            </a:r>
            <a:r>
              <a:rPr lang="pl-PL" sz="2500" dirty="0"/>
              <a:t>ten sposób 2 lutego 1945r. uroczyście rozpoczęto nowy rok szkolny po </a:t>
            </a:r>
            <a:r>
              <a:rPr lang="pl-PL" sz="2500" dirty="0" smtClean="0"/>
              <a:t>kilkuletniej </a:t>
            </a:r>
            <a:r>
              <a:rPr lang="pl-PL" sz="2500" dirty="0"/>
              <a:t>przerwie. Do naszej szkoły uczęszczało wówczas około </a:t>
            </a:r>
            <a:r>
              <a:rPr lang="pl-PL" sz="2500" dirty="0" smtClean="0"/>
              <a:t>100 </a:t>
            </a:r>
            <a:r>
              <a:rPr lang="pl-PL" sz="2500" dirty="0"/>
              <a:t>uczniów. </a:t>
            </a:r>
          </a:p>
          <a:p>
            <a:endParaRPr lang="pl-PL" dirty="0"/>
          </a:p>
        </p:txBody>
      </p:sp>
      <p:pic>
        <p:nvPicPr>
          <p:cNvPr id="4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8600" y="3573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332656"/>
            <a:ext cx="8424936" cy="5793507"/>
          </a:xfrm>
        </p:spPr>
        <p:txBody>
          <a:bodyPr/>
          <a:lstStyle/>
          <a:p>
            <a:pPr algn="just">
              <a:lnSpc>
                <a:spcPct val="150000"/>
              </a:lnSpc>
              <a:buNone/>
            </a:pPr>
            <a:r>
              <a:rPr lang="pl-PL" dirty="0" smtClean="0"/>
              <a:t>	</a:t>
            </a:r>
            <a:r>
              <a:rPr lang="pl-PL" sz="2300" dirty="0" smtClean="0"/>
              <a:t>	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2300" dirty="0" smtClean="0"/>
              <a:t>		Budynek </a:t>
            </a:r>
            <a:r>
              <a:rPr lang="pl-PL" sz="2300" dirty="0"/>
              <a:t>Szkoły nr 1 przy ulicy </a:t>
            </a:r>
            <a:r>
              <a:rPr lang="pl-PL" sz="2300" dirty="0" smtClean="0"/>
              <a:t>Pabianickiej </a:t>
            </a:r>
            <a:r>
              <a:rPr lang="pl-PL" sz="2300" dirty="0"/>
              <a:t>j</a:t>
            </a:r>
            <a:r>
              <a:rPr lang="pl-PL" sz="2300" dirty="0" smtClean="0"/>
              <a:t>ednak miał małe </a:t>
            </a:r>
            <a:r>
              <a:rPr lang="pl-PL" sz="2300" dirty="0"/>
              <a:t>klasy </a:t>
            </a:r>
            <a:r>
              <a:rPr lang="pl-PL" sz="2300" dirty="0" smtClean="0"/>
              <a:t>i nie mógł </a:t>
            </a:r>
            <a:r>
              <a:rPr lang="pl-PL" sz="2300" dirty="0"/>
              <a:t>pomieścić ogromnej liczby dzieci, dlatego </a:t>
            </a:r>
            <a:r>
              <a:rPr lang="pl-PL" sz="2300" dirty="0" smtClean="0"/>
              <a:t>  w </a:t>
            </a:r>
            <a:r>
              <a:rPr lang="pl-PL" sz="2300" dirty="0"/>
              <a:t>1949 roku rozpoczęto starania o budowę nowej szkoły. Dzieci przybywało i sale były coraz ciaśniejsze, </a:t>
            </a:r>
            <a:endParaRPr lang="pl-PL" sz="2300" dirty="0" smtClean="0"/>
          </a:p>
          <a:p>
            <a:pPr algn="ctr">
              <a:lnSpc>
                <a:spcPct val="150000"/>
              </a:lnSpc>
              <a:buNone/>
            </a:pPr>
            <a:r>
              <a:rPr lang="pl-PL" sz="2300" dirty="0" smtClean="0"/>
              <a:t>    a </a:t>
            </a:r>
            <a:r>
              <a:rPr lang="pl-PL" sz="2300" dirty="0"/>
              <a:t>nowa szkoła długo nie powstawała. Dopiero w 1978 roku wybudowano  nowy i -  jak na tamte czasy - przestronny budynek szkoły przy ulicy Dąbrowskiego w Bełchatowie.</a:t>
            </a:r>
          </a:p>
          <a:p>
            <a:endParaRPr lang="pl-PL" dirty="0"/>
          </a:p>
        </p:txBody>
      </p:sp>
      <p:pic>
        <p:nvPicPr>
          <p:cNvPr id="4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6592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chniczny">
  <a:themeElements>
    <a:clrScheme name="Techniczny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zny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zn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525</TotalTime>
  <Words>88</Words>
  <Application>Microsoft Office PowerPoint</Application>
  <PresentationFormat>Pokaz na ekranie (4:3)</PresentationFormat>
  <Paragraphs>86</Paragraphs>
  <Slides>37</Slides>
  <Notes>0</Notes>
  <HiddenSlides>0</HiddenSlides>
  <MMClips>25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Techniczny</vt:lpstr>
      <vt:lpstr>Prezentacja programu PowerPoint</vt:lpstr>
      <vt:lpstr>"CUDZE CHWALICIE - SWEGO NIE ZNACIE SAMI NIE WIECIE - CO POSIADACIE"                           autor: Stanisław Jachowicz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"CUDZE CHWALICIE - SWEGO NIE ZNACIE SAMI NIE WIECIE - CO POSIADACIE"  autor: Stanisław Jachowicz</dc:title>
  <dc:creator>Edyta</dc:creator>
  <cp:lastModifiedBy>SZkoła</cp:lastModifiedBy>
  <cp:revision>78</cp:revision>
  <dcterms:created xsi:type="dcterms:W3CDTF">2013-03-10T09:42:01Z</dcterms:created>
  <dcterms:modified xsi:type="dcterms:W3CDTF">2013-04-16T13:34:52Z</dcterms:modified>
</cp:coreProperties>
</file>